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Calibri" pitchFamily="34" charset="0"/>
      <p:regular r:id="rId19"/>
      <p:bold r:id="rId20"/>
      <p:italic r:id="rId21"/>
      <p:boldItalic r:id="rId22"/>
    </p:embeddedFont>
    <p:embeddedFont>
      <p:font typeface="League Spartan" charset="0"/>
      <p:regular r:id="rId23"/>
    </p:embeddedFont>
    <p:embeddedFont>
      <p:font typeface="Poppins" charset="0"/>
      <p:regular r:id="rId24"/>
    </p:embeddedFont>
    <p:embeddedFont>
      <p:font typeface="Roboto" charset="0"/>
      <p:regular r:id="rId25"/>
    </p:embeddedFont>
    <p:embeddedFont>
      <p:font typeface="Arial Unicode Bold" charset="-128"/>
      <p:regular r:id="rId26"/>
    </p:embeddedFont>
    <p:embeddedFont>
      <p:font typeface="Canva Sans Bold" charset="0"/>
      <p:regular r:id="rId27"/>
    </p:embeddedFont>
    <p:embeddedFont>
      <p:font typeface="Inter" charset="0"/>
      <p:regular r:id="rId28"/>
    </p:embeddedFont>
    <p:embeddedFont>
      <p:font typeface="Inter Bold" charset="0"/>
      <p:regular r:id="rId29"/>
    </p:embeddedFont>
    <p:embeddedFont>
      <p:font typeface="Arial Unicode" charset="-128"/>
      <p:regular r:id="rId30"/>
    </p:embeddedFont>
    <p:embeddedFont>
      <p:font typeface="Open Sans"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1.sv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5.png"/><Relationship Id="rId7" Type="http://schemas.openxmlformats.org/officeDocument/2006/relationships/image" Target="../media/image2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0.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6.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68.svg"/><Relationship Id="rId3" Type="http://schemas.openxmlformats.org/officeDocument/2006/relationships/image" Target="../media/image36.png"/><Relationship Id="rId7" Type="http://schemas.openxmlformats.org/officeDocument/2006/relationships/image" Target="../media/image62.svg"/><Relationship Id="rId12" Type="http://schemas.openxmlformats.org/officeDocument/2006/relationships/image" Target="../media/image48.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66.svg"/><Relationship Id="rId5" Type="http://schemas.openxmlformats.org/officeDocument/2006/relationships/image" Target="../media/image44.png"/><Relationship Id="rId10"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64.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151" b="-9151"/>
            </a:stretch>
          </a:blipFill>
        </p:spPr>
      </p:sp>
      <p:grpSp>
        <p:nvGrpSpPr>
          <p:cNvPr id="3" name="Group 3"/>
          <p:cNvGrpSpPr/>
          <p:nvPr/>
        </p:nvGrpSpPr>
        <p:grpSpPr>
          <a:xfrm>
            <a:off x="0" y="1"/>
            <a:ext cx="18288000" cy="7277100"/>
            <a:chOff x="0" y="0"/>
            <a:chExt cx="4816593" cy="1951402"/>
          </a:xfrm>
        </p:grpSpPr>
        <p:sp>
          <p:nvSpPr>
            <p:cNvPr id="4" name="Freeform 4"/>
            <p:cNvSpPr/>
            <p:nvPr/>
          </p:nvSpPr>
          <p:spPr>
            <a:xfrm>
              <a:off x="0" y="0"/>
              <a:ext cx="4816592" cy="1951402"/>
            </a:xfrm>
            <a:custGeom>
              <a:avLst/>
              <a:gdLst/>
              <a:ahLst/>
              <a:cxnLst/>
              <a:rect l="l" t="t" r="r" b="b"/>
              <a:pathLst>
                <a:path w="4816592" h="1951402">
                  <a:moveTo>
                    <a:pt x="0" y="0"/>
                  </a:moveTo>
                  <a:lnTo>
                    <a:pt x="4816592" y="0"/>
                  </a:lnTo>
                  <a:lnTo>
                    <a:pt x="4816592" y="1951402"/>
                  </a:lnTo>
                  <a:lnTo>
                    <a:pt x="0" y="1951402"/>
                  </a:lnTo>
                  <a:close/>
                </a:path>
              </a:pathLst>
            </a:custGeom>
            <a:solidFill>
              <a:srgbClr val="1B5D0A">
                <a:alpha val="48627"/>
              </a:srgbClr>
            </a:solidFill>
          </p:spPr>
        </p:sp>
        <p:sp>
          <p:nvSpPr>
            <p:cNvPr id="5" name="TextBox 5"/>
            <p:cNvSpPr txBox="1"/>
            <p:nvPr/>
          </p:nvSpPr>
          <p:spPr>
            <a:xfrm>
              <a:off x="0" y="28575"/>
              <a:ext cx="4816593" cy="1922827"/>
            </a:xfrm>
            <a:prstGeom prst="rect">
              <a:avLst/>
            </a:prstGeom>
          </p:spPr>
          <p:txBody>
            <a:bodyPr lIns="50800" tIns="50800" rIns="50800" bIns="50800" rtlCol="0" anchor="ctr"/>
            <a:lstStyle/>
            <a:p>
              <a:pPr algn="ctr">
                <a:lnSpc>
                  <a:spcPts val="2691"/>
                </a:lnSpc>
              </a:pPr>
              <a:endParaRPr/>
            </a:p>
          </p:txBody>
        </p:sp>
      </p:grpSp>
      <p:grpSp>
        <p:nvGrpSpPr>
          <p:cNvPr id="7" name="Group 7"/>
          <p:cNvGrpSpPr/>
          <p:nvPr/>
        </p:nvGrpSpPr>
        <p:grpSpPr>
          <a:xfrm>
            <a:off x="0" y="4479500"/>
            <a:ext cx="18288000" cy="7070910"/>
            <a:chOff x="0" y="0"/>
            <a:chExt cx="5232238" cy="1862297"/>
          </a:xfrm>
        </p:grpSpPr>
        <p:sp>
          <p:nvSpPr>
            <p:cNvPr id="8" name="Freeform 8"/>
            <p:cNvSpPr/>
            <p:nvPr/>
          </p:nvSpPr>
          <p:spPr>
            <a:xfrm>
              <a:off x="0" y="0"/>
              <a:ext cx="5232238" cy="1862297"/>
            </a:xfrm>
            <a:custGeom>
              <a:avLst/>
              <a:gdLst/>
              <a:ahLst/>
              <a:cxnLst/>
              <a:rect l="l" t="t" r="r" b="b"/>
              <a:pathLst>
                <a:path w="5232238" h="1862297">
                  <a:moveTo>
                    <a:pt x="0" y="0"/>
                  </a:moveTo>
                  <a:lnTo>
                    <a:pt x="5232238" y="0"/>
                  </a:lnTo>
                  <a:lnTo>
                    <a:pt x="5232238" y="1862297"/>
                  </a:lnTo>
                  <a:lnTo>
                    <a:pt x="0" y="1862297"/>
                  </a:lnTo>
                  <a:close/>
                </a:path>
              </a:pathLst>
            </a:custGeom>
            <a:solidFill>
              <a:srgbClr val="1B5D0A"/>
            </a:solidFill>
          </p:spPr>
        </p:sp>
        <p:sp>
          <p:nvSpPr>
            <p:cNvPr id="9" name="TextBox 9"/>
            <p:cNvSpPr txBox="1"/>
            <p:nvPr/>
          </p:nvSpPr>
          <p:spPr>
            <a:xfrm>
              <a:off x="0" y="28575"/>
              <a:ext cx="5232238" cy="1833722"/>
            </a:xfrm>
            <a:prstGeom prst="rect">
              <a:avLst/>
            </a:prstGeom>
          </p:spPr>
          <p:txBody>
            <a:bodyPr lIns="50800" tIns="50800" rIns="50800" bIns="50800" rtlCol="0" anchor="ctr"/>
            <a:lstStyle/>
            <a:p>
              <a:pPr algn="ctr">
                <a:lnSpc>
                  <a:spcPts val="2691"/>
                </a:lnSpc>
              </a:pPr>
              <a:endParaRPr/>
            </a:p>
          </p:txBody>
        </p:sp>
      </p:grpSp>
      <p:sp>
        <p:nvSpPr>
          <p:cNvPr id="10" name="TextBox 10"/>
          <p:cNvSpPr txBox="1"/>
          <p:nvPr/>
        </p:nvSpPr>
        <p:spPr>
          <a:xfrm>
            <a:off x="2209800" y="3314700"/>
            <a:ext cx="13689562" cy="2856103"/>
          </a:xfrm>
          <a:prstGeom prst="rect">
            <a:avLst/>
          </a:prstGeom>
        </p:spPr>
        <p:txBody>
          <a:bodyPr wrap="square" lIns="0" tIns="0" rIns="0" bIns="0" rtlCol="0" anchor="t">
            <a:spAutoFit/>
          </a:bodyPr>
          <a:lstStyle/>
          <a:p>
            <a:pPr marL="0" lvl="0" indent="0" algn="l">
              <a:lnSpc>
                <a:spcPts val="23341"/>
              </a:lnSpc>
            </a:pPr>
            <a:r>
              <a:rPr lang="en-US" sz="15987" dirty="0">
                <a:solidFill>
                  <a:srgbClr val="FFFFFF"/>
                </a:solidFill>
                <a:latin typeface="League Spartan"/>
                <a:ea typeface="League Spartan"/>
                <a:cs typeface="League Spartan"/>
                <a:sym typeface="League Spartan"/>
              </a:rPr>
              <a:t>CSR </a:t>
            </a:r>
            <a:r>
              <a:rPr lang="en-US" sz="15987" dirty="0">
                <a:solidFill>
                  <a:schemeClr val="bg1"/>
                </a:solidFill>
                <a:latin typeface="League Spartan"/>
                <a:ea typeface="League Spartan"/>
                <a:cs typeface="League Spartan"/>
                <a:sym typeface="League Spartan"/>
              </a:rPr>
              <a:t>REPORT</a:t>
            </a:r>
          </a:p>
        </p:txBody>
      </p:sp>
      <p:grpSp>
        <p:nvGrpSpPr>
          <p:cNvPr id="11" name="Group 11"/>
          <p:cNvGrpSpPr/>
          <p:nvPr/>
        </p:nvGrpSpPr>
        <p:grpSpPr>
          <a:xfrm>
            <a:off x="1028700" y="6206978"/>
            <a:ext cx="5256593" cy="785166"/>
            <a:chOff x="0" y="0"/>
            <a:chExt cx="1384452" cy="206793"/>
          </a:xfrm>
        </p:grpSpPr>
        <p:sp>
          <p:nvSpPr>
            <p:cNvPr id="12" name="Freeform 12"/>
            <p:cNvSpPr/>
            <p:nvPr/>
          </p:nvSpPr>
          <p:spPr>
            <a:xfrm>
              <a:off x="0" y="0"/>
              <a:ext cx="1384452" cy="206793"/>
            </a:xfrm>
            <a:custGeom>
              <a:avLst/>
              <a:gdLst/>
              <a:ahLst/>
              <a:cxnLst/>
              <a:rect l="l" t="t" r="r" b="b"/>
              <a:pathLst>
                <a:path w="1384452" h="206793">
                  <a:moveTo>
                    <a:pt x="0" y="0"/>
                  </a:moveTo>
                  <a:lnTo>
                    <a:pt x="1384452" y="0"/>
                  </a:lnTo>
                  <a:lnTo>
                    <a:pt x="1384452" y="206793"/>
                  </a:lnTo>
                  <a:lnTo>
                    <a:pt x="0" y="206793"/>
                  </a:lnTo>
                  <a:close/>
                </a:path>
              </a:pathLst>
            </a:custGeom>
            <a:solidFill>
              <a:srgbClr val="D3BE2F"/>
            </a:solidFill>
          </p:spPr>
        </p:sp>
        <p:sp>
          <p:nvSpPr>
            <p:cNvPr id="13" name="TextBox 13"/>
            <p:cNvSpPr txBox="1"/>
            <p:nvPr/>
          </p:nvSpPr>
          <p:spPr>
            <a:xfrm>
              <a:off x="0" y="-38100"/>
              <a:ext cx="1384452" cy="244893"/>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210205" y="6396678"/>
            <a:ext cx="5075088" cy="405765"/>
          </a:xfrm>
          <a:prstGeom prst="rect">
            <a:avLst/>
          </a:prstGeom>
        </p:spPr>
        <p:txBody>
          <a:bodyPr lIns="0" tIns="0" rIns="0" bIns="0" rtlCol="0" anchor="t">
            <a:spAutoFit/>
          </a:bodyPr>
          <a:lstStyle/>
          <a:p>
            <a:pPr marL="0" lvl="0" indent="0" algn="l">
              <a:lnSpc>
                <a:spcPts val="2970"/>
              </a:lnSpc>
            </a:pPr>
            <a:r>
              <a:rPr lang="en-US" sz="2700" spc="-108">
                <a:solidFill>
                  <a:srgbClr val="FFFFFF"/>
                </a:solidFill>
                <a:latin typeface="Poppins"/>
                <a:ea typeface="Poppins"/>
                <a:cs typeface="Poppins"/>
                <a:sym typeface="Poppins"/>
              </a:rPr>
              <a:t>CSR IMPACT REPORT 2018–2026</a:t>
            </a:r>
          </a:p>
        </p:txBody>
      </p:sp>
      <p:sp>
        <p:nvSpPr>
          <p:cNvPr id="15" name="TextBox 15"/>
          <p:cNvSpPr txBox="1"/>
          <p:nvPr/>
        </p:nvSpPr>
        <p:spPr>
          <a:xfrm>
            <a:off x="1210205" y="7274369"/>
            <a:ext cx="16496357" cy="2390572"/>
          </a:xfrm>
          <a:prstGeom prst="rect">
            <a:avLst/>
          </a:prstGeom>
        </p:spPr>
        <p:txBody>
          <a:bodyPr lIns="0" tIns="0" rIns="0" bIns="0" rtlCol="0" anchor="t">
            <a:spAutoFit/>
          </a:bodyPr>
          <a:lstStyle/>
          <a:p>
            <a:pPr algn="l">
              <a:lnSpc>
                <a:spcPts val="4736"/>
              </a:lnSpc>
            </a:pPr>
            <a:r>
              <a:rPr lang="en-US" sz="3383">
                <a:solidFill>
                  <a:srgbClr val="FFFFFF"/>
                </a:solidFill>
                <a:latin typeface="Roboto"/>
                <a:ea typeface="Roboto"/>
                <a:cs typeface="Roboto"/>
                <a:sym typeface="Roboto"/>
              </a:rPr>
              <a:t>A comprehensive overview of Garuda Power Pvt Ltd's corporate social responsibility </a:t>
            </a:r>
          </a:p>
          <a:p>
            <a:pPr algn="l">
              <a:lnSpc>
                <a:spcPts val="4736"/>
              </a:lnSpc>
            </a:pPr>
            <a:r>
              <a:rPr lang="en-US" sz="3383">
                <a:solidFill>
                  <a:srgbClr val="FFFFFF"/>
                </a:solidFill>
                <a:latin typeface="Roboto"/>
                <a:ea typeface="Roboto"/>
                <a:cs typeface="Roboto"/>
                <a:sym typeface="Roboto"/>
              </a:rPr>
              <a:t>initiatives, community investments, and measurable impact across Eastren Region for the financial years FY 2018–2026.</a:t>
            </a:r>
          </a:p>
          <a:p>
            <a:pPr algn="l">
              <a:lnSpc>
                <a:spcPts val="4736"/>
              </a:lnSpc>
            </a:pPr>
            <a:endParaRPr lang="en-US" sz="3383">
              <a:solidFill>
                <a:srgbClr val="FFFFFF"/>
              </a:solidFill>
              <a:latin typeface="Roboto"/>
              <a:ea typeface="Roboto"/>
              <a:cs typeface="Roboto"/>
              <a:sym typeface="Roboto"/>
            </a:endParaRPr>
          </a:p>
        </p:txBody>
      </p:sp>
      <p:sp>
        <p:nvSpPr>
          <p:cNvPr id="16" name="TextBox 16"/>
          <p:cNvSpPr txBox="1"/>
          <p:nvPr/>
        </p:nvSpPr>
        <p:spPr>
          <a:xfrm>
            <a:off x="2451707" y="2143115"/>
            <a:ext cx="11035693" cy="1436291"/>
          </a:xfrm>
          <a:prstGeom prst="rect">
            <a:avLst/>
          </a:prstGeom>
        </p:spPr>
        <p:txBody>
          <a:bodyPr wrap="square" lIns="0" tIns="0" rIns="0" bIns="0" rtlCol="0" anchor="t">
            <a:spAutoFit/>
          </a:bodyPr>
          <a:lstStyle/>
          <a:p>
            <a:pPr marL="0" lvl="0" indent="0" algn="l">
              <a:lnSpc>
                <a:spcPts val="11225"/>
              </a:lnSpc>
            </a:pPr>
            <a:r>
              <a:rPr lang="en-US" sz="8769" dirty="0">
                <a:solidFill>
                  <a:srgbClr val="FFFFF4"/>
                </a:solidFill>
                <a:latin typeface="League Spartan"/>
                <a:ea typeface="League Spartan"/>
                <a:cs typeface="League Spartan"/>
                <a:sym typeface="League Spartan"/>
              </a:rPr>
              <a:t>GARUDA POWER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5D0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7385903" y="979434"/>
            <a:ext cx="11210112" cy="5831927"/>
            <a:chOff x="0" y="0"/>
            <a:chExt cx="2952457" cy="1535981"/>
          </a:xfrm>
        </p:grpSpPr>
        <p:sp>
          <p:nvSpPr>
            <p:cNvPr id="3" name="Freeform 3"/>
            <p:cNvSpPr/>
            <p:nvPr/>
          </p:nvSpPr>
          <p:spPr>
            <a:xfrm>
              <a:off x="0" y="0"/>
              <a:ext cx="2952457" cy="1535981"/>
            </a:xfrm>
            <a:custGeom>
              <a:avLst/>
              <a:gdLst/>
              <a:ahLst/>
              <a:cxnLst/>
              <a:rect l="l" t="t" r="r" b="b"/>
              <a:pathLst>
                <a:path w="2952457" h="1535981">
                  <a:moveTo>
                    <a:pt x="0" y="0"/>
                  </a:moveTo>
                  <a:lnTo>
                    <a:pt x="2952457" y="0"/>
                  </a:lnTo>
                  <a:lnTo>
                    <a:pt x="2952457" y="1535981"/>
                  </a:lnTo>
                  <a:lnTo>
                    <a:pt x="0" y="1535981"/>
                  </a:lnTo>
                  <a:close/>
                </a:path>
              </a:pathLst>
            </a:custGeom>
            <a:solidFill>
              <a:srgbClr val="11A625"/>
            </a:solidFill>
          </p:spPr>
        </p:sp>
        <p:sp>
          <p:nvSpPr>
            <p:cNvPr id="4" name="TextBox 4"/>
            <p:cNvSpPr txBox="1"/>
            <p:nvPr/>
          </p:nvSpPr>
          <p:spPr>
            <a:xfrm>
              <a:off x="0" y="28575"/>
              <a:ext cx="2952457" cy="1507406"/>
            </a:xfrm>
            <a:prstGeom prst="rect">
              <a:avLst/>
            </a:prstGeom>
          </p:spPr>
          <p:txBody>
            <a:bodyPr lIns="50800" tIns="50800" rIns="50800" bIns="50800" rtlCol="0" anchor="ctr"/>
            <a:lstStyle/>
            <a:p>
              <a:pPr algn="ctr">
                <a:lnSpc>
                  <a:spcPts val="2691"/>
                </a:lnSpc>
              </a:pPr>
              <a:endParaRPr/>
            </a:p>
          </p:txBody>
        </p:sp>
      </p:grpSp>
      <p:sp>
        <p:nvSpPr>
          <p:cNvPr id="5" name="TextBox 5"/>
          <p:cNvSpPr txBox="1"/>
          <p:nvPr/>
        </p:nvSpPr>
        <p:spPr>
          <a:xfrm>
            <a:off x="7614778" y="1856489"/>
            <a:ext cx="9905781" cy="1850789"/>
          </a:xfrm>
          <a:prstGeom prst="rect">
            <a:avLst/>
          </a:prstGeom>
        </p:spPr>
        <p:txBody>
          <a:bodyPr lIns="0" tIns="0" rIns="0" bIns="0" rtlCol="0" anchor="t">
            <a:spAutoFit/>
          </a:bodyPr>
          <a:lstStyle/>
          <a:p>
            <a:pPr marL="0" lvl="0" indent="0" algn="l">
              <a:lnSpc>
                <a:spcPts val="14279"/>
              </a:lnSpc>
            </a:pPr>
            <a:r>
              <a:rPr lang="en-US" sz="12981" spc="-519">
                <a:solidFill>
                  <a:srgbClr val="FFFFF4"/>
                </a:solidFill>
                <a:latin typeface="Inter"/>
                <a:ea typeface="Inter"/>
                <a:cs typeface="Inter"/>
                <a:sym typeface="Inter"/>
              </a:rPr>
              <a:t>Student</a:t>
            </a:r>
          </a:p>
        </p:txBody>
      </p:sp>
      <p:sp>
        <p:nvSpPr>
          <p:cNvPr id="6" name="TextBox 6"/>
          <p:cNvSpPr txBox="1"/>
          <p:nvPr/>
        </p:nvSpPr>
        <p:spPr>
          <a:xfrm>
            <a:off x="7614778" y="3831349"/>
            <a:ext cx="9905781" cy="1850789"/>
          </a:xfrm>
          <a:prstGeom prst="rect">
            <a:avLst/>
          </a:prstGeom>
        </p:spPr>
        <p:txBody>
          <a:bodyPr lIns="0" tIns="0" rIns="0" bIns="0" rtlCol="0" anchor="t">
            <a:spAutoFit/>
          </a:bodyPr>
          <a:lstStyle/>
          <a:p>
            <a:pPr marL="0" lvl="0" indent="0" algn="l">
              <a:lnSpc>
                <a:spcPts val="14279"/>
              </a:lnSpc>
            </a:pPr>
            <a:r>
              <a:rPr lang="en-US" sz="12981" b="1" spc="-519">
                <a:solidFill>
                  <a:srgbClr val="FFFFF4"/>
                </a:solidFill>
                <a:latin typeface="Inter Bold"/>
                <a:ea typeface="Inter Bold"/>
                <a:cs typeface="Inter Bold"/>
                <a:sym typeface="Inter Bold"/>
              </a:rPr>
              <a:t>Support</a:t>
            </a:r>
          </a:p>
        </p:txBody>
      </p:sp>
      <p:grpSp>
        <p:nvGrpSpPr>
          <p:cNvPr id="7" name="Group 7"/>
          <p:cNvGrpSpPr/>
          <p:nvPr/>
        </p:nvGrpSpPr>
        <p:grpSpPr>
          <a:xfrm>
            <a:off x="5415786" y="8906141"/>
            <a:ext cx="3350234" cy="3350234"/>
            <a:chOff x="0" y="0"/>
            <a:chExt cx="812800" cy="812800"/>
          </a:xfrm>
        </p:grpSpPr>
        <p:sp>
          <p:nvSpPr>
            <p:cNvPr id="8" name="Freeform 8">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10" name="Group 10"/>
          <p:cNvGrpSpPr/>
          <p:nvPr/>
        </p:nvGrpSpPr>
        <p:grpSpPr>
          <a:xfrm>
            <a:off x="1836766" y="5627"/>
            <a:ext cx="3902053" cy="10281373"/>
            <a:chOff x="0" y="0"/>
            <a:chExt cx="1027701" cy="2707851"/>
          </a:xfrm>
        </p:grpSpPr>
        <p:sp>
          <p:nvSpPr>
            <p:cNvPr id="11" name="Freeform 11">
              <a:extLst>
                <a:ext uri="{C183D7F6-B498-43B3-948B-1728B52AA6E4}">
                  <adec:decorative xmlns:adec="http://schemas.microsoft.com/office/drawing/2017/decorative" xmlns="" val="1"/>
                </a:ext>
              </a:extLst>
            </p:cNvPr>
            <p:cNvSpPr/>
            <p:nvPr/>
          </p:nvSpPr>
          <p:spPr>
            <a:xfrm>
              <a:off x="0" y="0"/>
              <a:ext cx="1027701" cy="2707851"/>
            </a:xfrm>
            <a:custGeom>
              <a:avLst/>
              <a:gdLst/>
              <a:ahLst/>
              <a:cxnLst/>
              <a:rect l="l" t="t" r="r" b="b"/>
              <a:pathLst>
                <a:path w="1027701" h="2707851">
                  <a:moveTo>
                    <a:pt x="0" y="0"/>
                  </a:moveTo>
                  <a:lnTo>
                    <a:pt x="1027701" y="0"/>
                  </a:lnTo>
                  <a:lnTo>
                    <a:pt x="1027701" y="2707851"/>
                  </a:lnTo>
                  <a:lnTo>
                    <a:pt x="0" y="2707851"/>
                  </a:lnTo>
                  <a:close/>
                </a:path>
              </a:pathLst>
            </a:custGeom>
            <a:solidFill>
              <a:srgbClr val="FFFFF4"/>
            </a:solidFill>
          </p:spPr>
        </p:sp>
        <p:sp>
          <p:nvSpPr>
            <p:cNvPr id="12" name="TextBox 12"/>
            <p:cNvSpPr txBox="1"/>
            <p:nvPr/>
          </p:nvSpPr>
          <p:spPr>
            <a:xfrm>
              <a:off x="0" y="-38100"/>
              <a:ext cx="1027701" cy="2745951"/>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3" name="Group 13"/>
          <p:cNvGrpSpPr/>
          <p:nvPr/>
        </p:nvGrpSpPr>
        <p:grpSpPr>
          <a:xfrm>
            <a:off x="661970" y="654197"/>
            <a:ext cx="3510814" cy="4766023"/>
            <a:chOff x="0" y="0"/>
            <a:chExt cx="939194" cy="1274980"/>
          </a:xfrm>
        </p:grpSpPr>
        <p:sp>
          <p:nvSpPr>
            <p:cNvPr id="14" name="Freeform 14"/>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2"/>
              <a:stretch>
                <a:fillRect t="-282" b="-282"/>
              </a:stretch>
            </a:blipFill>
          </p:spPr>
        </p:sp>
      </p:grpSp>
      <p:sp>
        <p:nvSpPr>
          <p:cNvPr id="15" name="AutoShape 15">
            <a:extLst>
              <a:ext uri="{C183D7F6-B498-43B3-948B-1728B52AA6E4}">
                <adec:decorative xmlns:adec="http://schemas.microsoft.com/office/drawing/2017/decorative" xmlns="" val="1"/>
              </a:ext>
            </a:extLst>
          </p:cNvPr>
          <p:cNvSpPr/>
          <p:nvPr/>
        </p:nvSpPr>
        <p:spPr>
          <a:xfrm>
            <a:off x="7719553" y="6744601"/>
            <a:ext cx="4409001" cy="0"/>
          </a:xfrm>
          <a:prstGeom prst="line">
            <a:avLst/>
          </a:prstGeom>
          <a:ln w="19050" cap="flat">
            <a:solidFill>
              <a:srgbClr val="FFFFFF"/>
            </a:solidFill>
            <a:prstDash val="solid"/>
            <a:headEnd type="none" w="sm" len="sm"/>
            <a:tailEnd type="none" w="sm" len="sm"/>
          </a:ln>
        </p:spPr>
      </p:sp>
      <p:sp>
        <p:nvSpPr>
          <p:cNvPr id="16" name="AutoShape 16">
            <a:extLst>
              <a:ext uri="{C183D7F6-B498-43B3-948B-1728B52AA6E4}">
                <adec:decorative xmlns:adec="http://schemas.microsoft.com/office/drawing/2017/decorative" xmlns="" val="1"/>
              </a:ext>
            </a:extLst>
          </p:cNvPr>
          <p:cNvSpPr/>
          <p:nvPr/>
        </p:nvSpPr>
        <p:spPr>
          <a:xfrm>
            <a:off x="12846943" y="6744601"/>
            <a:ext cx="4409001" cy="0"/>
          </a:xfrm>
          <a:prstGeom prst="line">
            <a:avLst/>
          </a:prstGeom>
          <a:ln w="19050" cap="flat">
            <a:solidFill>
              <a:srgbClr val="FFFFFF"/>
            </a:solidFill>
            <a:prstDash val="solid"/>
            <a:headEnd type="none" w="sm" len="sm"/>
            <a:tailEnd type="none" w="sm" len="sm"/>
          </a:ln>
        </p:spPr>
      </p:sp>
      <p:sp>
        <p:nvSpPr>
          <p:cNvPr id="17" name="Freeform 17">
            <a:extLst>
              <a:ext uri="{C183D7F6-B498-43B3-948B-1728B52AA6E4}">
                <adec:decorative xmlns:adec="http://schemas.microsoft.com/office/drawing/2017/decorative" xmlns="" val="1"/>
              </a:ext>
            </a:extLst>
          </p:cNvPr>
          <p:cNvSpPr/>
          <p:nvPr/>
        </p:nvSpPr>
        <p:spPr>
          <a:xfrm>
            <a:off x="11801239" y="6148834"/>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8" name="Freeform 18">
            <a:extLst>
              <a:ext uri="{C183D7F6-B498-43B3-948B-1728B52AA6E4}">
                <adec:decorative xmlns:adec="http://schemas.microsoft.com/office/drawing/2017/decorative" xmlns="" val="1"/>
              </a:ext>
            </a:extLst>
          </p:cNvPr>
          <p:cNvSpPr/>
          <p:nvPr/>
        </p:nvSpPr>
        <p:spPr>
          <a:xfrm>
            <a:off x="16928629" y="6148834"/>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9" name="TextBox 19"/>
          <p:cNvSpPr txBox="1"/>
          <p:nvPr/>
        </p:nvSpPr>
        <p:spPr>
          <a:xfrm>
            <a:off x="7722909" y="6110714"/>
            <a:ext cx="3056623" cy="335871"/>
          </a:xfrm>
          <a:prstGeom prst="rect">
            <a:avLst/>
          </a:prstGeom>
        </p:spPr>
        <p:txBody>
          <a:bodyPr lIns="0" tIns="0" rIns="0" bIns="0" rtlCol="0" anchor="t">
            <a:spAutoFit/>
          </a:bodyPr>
          <a:lstStyle/>
          <a:p>
            <a:pPr marL="0" lvl="0" indent="0" algn="l">
              <a:lnSpc>
                <a:spcPts val="2691"/>
              </a:lnSpc>
            </a:pPr>
            <a:r>
              <a:rPr lang="en-US" sz="2446" b="1" spc="-97">
                <a:solidFill>
                  <a:srgbClr val="D3BE2F"/>
                </a:solidFill>
                <a:latin typeface="Arial Unicode Bold"/>
                <a:ea typeface="Arial Unicode Bold"/>
                <a:cs typeface="Arial Unicode Bold"/>
                <a:sym typeface="Arial Unicode Bold"/>
              </a:rPr>
              <a:t>Books &amp; Stationery</a:t>
            </a:r>
          </a:p>
        </p:txBody>
      </p:sp>
      <p:sp>
        <p:nvSpPr>
          <p:cNvPr id="20" name="TextBox 20"/>
          <p:cNvSpPr txBox="1"/>
          <p:nvPr/>
        </p:nvSpPr>
        <p:spPr>
          <a:xfrm>
            <a:off x="12850299" y="6110714"/>
            <a:ext cx="3056623" cy="335871"/>
          </a:xfrm>
          <a:prstGeom prst="rect">
            <a:avLst/>
          </a:prstGeom>
        </p:spPr>
        <p:txBody>
          <a:bodyPr lIns="0" tIns="0" rIns="0" bIns="0" rtlCol="0" anchor="t">
            <a:spAutoFit/>
          </a:bodyPr>
          <a:lstStyle/>
          <a:p>
            <a:pPr marL="0" lvl="0" indent="0" algn="l">
              <a:lnSpc>
                <a:spcPts val="2691"/>
              </a:lnSpc>
            </a:pPr>
            <a:r>
              <a:rPr lang="en-US" sz="2446" b="1" spc="-97">
                <a:solidFill>
                  <a:srgbClr val="D3BE2F"/>
                </a:solidFill>
                <a:latin typeface="Arial Unicode Bold"/>
                <a:ea typeface="Arial Unicode Bold"/>
                <a:cs typeface="Arial Unicode Bold"/>
                <a:sym typeface="Arial Unicode Bold"/>
              </a:rPr>
              <a:t>Computers &amp; Clothes</a:t>
            </a:r>
          </a:p>
        </p:txBody>
      </p:sp>
      <p:sp>
        <p:nvSpPr>
          <p:cNvPr id="21" name="TextBox 21"/>
          <p:cNvSpPr txBox="1"/>
          <p:nvPr/>
        </p:nvSpPr>
        <p:spPr>
          <a:xfrm>
            <a:off x="7719553" y="7030351"/>
            <a:ext cx="4409001" cy="1322718"/>
          </a:xfrm>
          <a:prstGeom prst="rect">
            <a:avLst/>
          </a:prstGeom>
        </p:spPr>
        <p:txBody>
          <a:bodyPr lIns="0" tIns="0" rIns="0" bIns="0" rtlCol="0" anchor="t">
            <a:spAutoFit/>
          </a:bodyPr>
          <a:lstStyle/>
          <a:p>
            <a:pPr marL="0" lvl="0" indent="0" algn="l">
              <a:lnSpc>
                <a:spcPts val="2169"/>
              </a:lnSpc>
            </a:pPr>
            <a:r>
              <a:rPr lang="en-US" sz="1549">
                <a:solidFill>
                  <a:srgbClr val="FFFFF4"/>
                </a:solidFill>
                <a:latin typeface="Arial Unicode"/>
                <a:ea typeface="Arial Unicode"/>
                <a:cs typeface="Arial Unicode"/>
                <a:sym typeface="Arial Unicode"/>
              </a:rPr>
              <a:t>Garuda Power has distributed thousands of books, notebooks, and stationery kits to students in government and rural schools, ensuring every child has the tools needed to learn and succeed in the classroom.</a:t>
            </a:r>
          </a:p>
        </p:txBody>
      </p:sp>
      <p:sp>
        <p:nvSpPr>
          <p:cNvPr id="22" name="TextBox 22"/>
          <p:cNvSpPr txBox="1"/>
          <p:nvPr/>
        </p:nvSpPr>
        <p:spPr>
          <a:xfrm>
            <a:off x="12850299" y="7030351"/>
            <a:ext cx="4409001" cy="1322718"/>
          </a:xfrm>
          <a:prstGeom prst="rect">
            <a:avLst/>
          </a:prstGeom>
        </p:spPr>
        <p:txBody>
          <a:bodyPr lIns="0" tIns="0" rIns="0" bIns="0" rtlCol="0" anchor="t">
            <a:spAutoFit/>
          </a:bodyPr>
          <a:lstStyle/>
          <a:p>
            <a:pPr marL="0" lvl="0" indent="0" algn="l">
              <a:lnSpc>
                <a:spcPts val="2169"/>
              </a:lnSpc>
            </a:pPr>
            <a:r>
              <a:rPr lang="en-US" sz="1549">
                <a:solidFill>
                  <a:srgbClr val="FFFFF4"/>
                </a:solidFill>
                <a:latin typeface="Arial Unicode"/>
                <a:ea typeface="Arial Unicode"/>
                <a:cs typeface="Arial Unicode"/>
                <a:sym typeface="Arial Unicode"/>
              </a:rPr>
              <a:t>Computer labs have been set up in underserved schools and uniform &amp; clothing drives have provided students with dignity and comfort, reducing dropout rates and encouraging consistent school attendance.</a:t>
            </a:r>
          </a:p>
        </p:txBody>
      </p:sp>
      <p:grpSp>
        <p:nvGrpSpPr>
          <p:cNvPr id="23" name="Group 23"/>
          <p:cNvGrpSpPr/>
          <p:nvPr/>
        </p:nvGrpSpPr>
        <p:grpSpPr>
          <a:xfrm>
            <a:off x="1110692" y="5819744"/>
            <a:ext cx="5660051" cy="4028038"/>
            <a:chOff x="0" y="0"/>
            <a:chExt cx="1791556" cy="1274980"/>
          </a:xfrm>
        </p:grpSpPr>
        <p:sp>
          <p:nvSpPr>
            <p:cNvPr id="24" name="Freeform 24"/>
            <p:cNvSpPr/>
            <p:nvPr/>
          </p:nvSpPr>
          <p:spPr>
            <a:xfrm>
              <a:off x="0" y="0"/>
              <a:ext cx="1791556" cy="1274980"/>
            </a:xfrm>
            <a:custGeom>
              <a:avLst/>
              <a:gdLst/>
              <a:ahLst/>
              <a:cxnLst/>
              <a:rect l="l" t="t" r="r" b="b"/>
              <a:pathLst>
                <a:path w="1791556" h="1274980">
                  <a:moveTo>
                    <a:pt x="0" y="0"/>
                  </a:moveTo>
                  <a:lnTo>
                    <a:pt x="1791556" y="0"/>
                  </a:lnTo>
                  <a:lnTo>
                    <a:pt x="1791556" y="1274980"/>
                  </a:lnTo>
                  <a:lnTo>
                    <a:pt x="0" y="1274980"/>
                  </a:lnTo>
                  <a:close/>
                </a:path>
              </a:pathLst>
            </a:custGeom>
            <a:blipFill>
              <a:blip r:embed="rId5" cstate="print"/>
              <a:stretch>
                <a:fillRect t="-2629" b="-2629"/>
              </a:stretch>
            </a:blipFill>
          </p:spPr>
        </p:sp>
      </p:grpSp>
      <p:grpSp>
        <p:nvGrpSpPr>
          <p:cNvPr id="25" name="Group 25"/>
          <p:cNvGrpSpPr/>
          <p:nvPr/>
        </p:nvGrpSpPr>
        <p:grpSpPr>
          <a:xfrm>
            <a:off x="14084064" y="956538"/>
            <a:ext cx="3008222" cy="4083741"/>
            <a:chOff x="0" y="0"/>
            <a:chExt cx="939194" cy="1274980"/>
          </a:xfrm>
        </p:grpSpPr>
        <p:sp>
          <p:nvSpPr>
            <p:cNvPr id="26" name="Freeform 26"/>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6"/>
              <a:stretch>
                <a:fillRect r="-1691"/>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sp>
        <p:nvSpPr>
          <p:cNvPr id="3" name="TextBox 3"/>
          <p:cNvSpPr txBox="1"/>
          <p:nvPr/>
        </p:nvSpPr>
        <p:spPr>
          <a:xfrm>
            <a:off x="7614778" y="1827914"/>
            <a:ext cx="9905781" cy="1432656"/>
          </a:xfrm>
          <a:prstGeom prst="rect">
            <a:avLst/>
          </a:prstGeom>
        </p:spPr>
        <p:txBody>
          <a:bodyPr lIns="0" tIns="0" rIns="0" bIns="0" rtlCol="0" anchor="t">
            <a:spAutoFit/>
          </a:bodyPr>
          <a:lstStyle/>
          <a:p>
            <a:pPr marL="0" lvl="0" indent="0" algn="l">
              <a:lnSpc>
                <a:spcPts val="11063"/>
              </a:lnSpc>
            </a:pPr>
            <a:r>
              <a:rPr lang="en-US" sz="10057" spc="-402">
                <a:solidFill>
                  <a:srgbClr val="FFFFF4"/>
                </a:solidFill>
                <a:latin typeface="Inter"/>
                <a:ea typeface="Inter"/>
                <a:cs typeface="Inter"/>
                <a:sym typeface="Inter"/>
              </a:rPr>
              <a:t>Infrastructure:</a:t>
            </a:r>
          </a:p>
        </p:txBody>
      </p:sp>
      <p:sp>
        <p:nvSpPr>
          <p:cNvPr id="4" name="TextBox 4"/>
          <p:cNvSpPr txBox="1"/>
          <p:nvPr/>
        </p:nvSpPr>
        <p:spPr>
          <a:xfrm>
            <a:off x="7614778" y="3831349"/>
            <a:ext cx="9905781" cy="1850789"/>
          </a:xfrm>
          <a:prstGeom prst="rect">
            <a:avLst/>
          </a:prstGeom>
        </p:spPr>
        <p:txBody>
          <a:bodyPr lIns="0" tIns="0" rIns="0" bIns="0" rtlCol="0" anchor="t">
            <a:spAutoFit/>
          </a:bodyPr>
          <a:lstStyle/>
          <a:p>
            <a:pPr marL="0" lvl="0" indent="0" algn="l">
              <a:lnSpc>
                <a:spcPts val="14279"/>
              </a:lnSpc>
            </a:pPr>
            <a:r>
              <a:rPr lang="en-US" sz="12981" b="1" spc="-519">
                <a:solidFill>
                  <a:srgbClr val="FFFFF4"/>
                </a:solidFill>
                <a:latin typeface="Inter Bold"/>
                <a:ea typeface="Inter Bold"/>
                <a:cs typeface="Inter Bold"/>
                <a:sym typeface="Inter Bold"/>
              </a:rPr>
              <a:t>Impact Story</a:t>
            </a:r>
          </a:p>
        </p:txBody>
      </p:sp>
      <p:grpSp>
        <p:nvGrpSpPr>
          <p:cNvPr id="8" name="Group 8"/>
          <p:cNvGrpSpPr/>
          <p:nvPr/>
        </p:nvGrpSpPr>
        <p:grpSpPr>
          <a:xfrm>
            <a:off x="0" y="5627"/>
            <a:ext cx="5738818" cy="10281373"/>
            <a:chOff x="0" y="0"/>
            <a:chExt cx="1511458" cy="2707851"/>
          </a:xfrm>
        </p:grpSpPr>
        <p:sp>
          <p:nvSpPr>
            <p:cNvPr id="9" name="Freeform 9">
              <a:extLst>
                <a:ext uri="{C183D7F6-B498-43B3-948B-1728B52AA6E4}">
                  <adec:decorative xmlns:adec="http://schemas.microsoft.com/office/drawing/2017/decorative" xmlns="" val="1"/>
                </a:ext>
              </a:extLst>
            </p:cNvPr>
            <p:cNvSpPr/>
            <p:nvPr/>
          </p:nvSpPr>
          <p:spPr>
            <a:xfrm>
              <a:off x="0" y="0"/>
              <a:ext cx="1511458" cy="2707851"/>
            </a:xfrm>
            <a:custGeom>
              <a:avLst/>
              <a:gdLst/>
              <a:ahLst/>
              <a:cxnLst/>
              <a:rect l="l" t="t" r="r" b="b"/>
              <a:pathLst>
                <a:path w="1511458" h="2707851">
                  <a:moveTo>
                    <a:pt x="0" y="0"/>
                  </a:moveTo>
                  <a:lnTo>
                    <a:pt x="1511458" y="0"/>
                  </a:lnTo>
                  <a:lnTo>
                    <a:pt x="1511458" y="2707851"/>
                  </a:lnTo>
                  <a:lnTo>
                    <a:pt x="0" y="2707851"/>
                  </a:lnTo>
                  <a:close/>
                </a:path>
              </a:pathLst>
            </a:custGeom>
            <a:solidFill>
              <a:srgbClr val="FFFFF4"/>
            </a:solidFill>
          </p:spPr>
        </p:sp>
        <p:sp>
          <p:nvSpPr>
            <p:cNvPr id="10" name="TextBox 10"/>
            <p:cNvSpPr txBox="1"/>
            <p:nvPr/>
          </p:nvSpPr>
          <p:spPr>
            <a:xfrm>
              <a:off x="0" y="-38100"/>
              <a:ext cx="1511458" cy="2745951"/>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4191000" y="7124700"/>
            <a:ext cx="3350234" cy="3350234"/>
            <a:chOff x="0" y="0"/>
            <a:chExt cx="812800" cy="812800"/>
          </a:xfrm>
        </p:grpSpPr>
        <p:sp>
          <p:nvSpPr>
            <p:cNvPr id="6" name="Freeform 6">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11" name="Group 11"/>
          <p:cNvGrpSpPr/>
          <p:nvPr/>
        </p:nvGrpSpPr>
        <p:grpSpPr>
          <a:xfrm>
            <a:off x="1028700" y="1028700"/>
            <a:ext cx="6062203" cy="8229600"/>
            <a:chOff x="0" y="0"/>
            <a:chExt cx="939194" cy="1274980"/>
          </a:xfrm>
        </p:grpSpPr>
        <p:sp>
          <p:nvSpPr>
            <p:cNvPr id="12" name="Freeform 12"/>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3"/>
              <a:stretch>
                <a:fillRect t="-282" b="-282"/>
              </a:stretch>
            </a:blipFill>
          </p:spPr>
        </p:sp>
      </p:grpSp>
      <p:sp>
        <p:nvSpPr>
          <p:cNvPr id="14" name="AutoShape 14">
            <a:extLst>
              <a:ext uri="{C183D7F6-B498-43B3-948B-1728B52AA6E4}">
                <adec:decorative xmlns:adec="http://schemas.microsoft.com/office/drawing/2017/decorative" xmlns="" val="1"/>
              </a:ext>
            </a:extLst>
          </p:cNvPr>
          <p:cNvSpPr/>
          <p:nvPr/>
        </p:nvSpPr>
        <p:spPr>
          <a:xfrm>
            <a:off x="7719553" y="6744601"/>
            <a:ext cx="4409001" cy="0"/>
          </a:xfrm>
          <a:prstGeom prst="line">
            <a:avLst/>
          </a:prstGeom>
          <a:ln w="19050" cap="flat">
            <a:solidFill>
              <a:srgbClr val="FFFFFF"/>
            </a:solidFill>
            <a:prstDash val="solid"/>
            <a:headEnd type="none" w="sm" len="sm"/>
            <a:tailEnd type="none" w="sm" len="sm"/>
          </a:ln>
        </p:spPr>
      </p:sp>
      <p:sp>
        <p:nvSpPr>
          <p:cNvPr id="15" name="AutoShape 15">
            <a:extLst>
              <a:ext uri="{C183D7F6-B498-43B3-948B-1728B52AA6E4}">
                <adec:decorative xmlns:adec="http://schemas.microsoft.com/office/drawing/2017/decorative" xmlns="" val="1"/>
              </a:ext>
            </a:extLst>
          </p:cNvPr>
          <p:cNvSpPr/>
          <p:nvPr/>
        </p:nvSpPr>
        <p:spPr>
          <a:xfrm>
            <a:off x="12846943" y="6744601"/>
            <a:ext cx="4409001" cy="0"/>
          </a:xfrm>
          <a:prstGeom prst="line">
            <a:avLst/>
          </a:prstGeom>
          <a:ln w="19050" cap="flat">
            <a:solidFill>
              <a:srgbClr val="FFFFFF"/>
            </a:solidFill>
            <a:prstDash val="solid"/>
            <a:headEnd type="none" w="sm" len="sm"/>
            <a:tailEnd type="none" w="sm" len="sm"/>
          </a:ln>
        </p:spPr>
      </p:sp>
      <p:sp>
        <p:nvSpPr>
          <p:cNvPr id="16" name="Freeform 16">
            <a:extLst>
              <a:ext uri="{C183D7F6-B498-43B3-948B-1728B52AA6E4}">
                <adec:decorative xmlns:adec="http://schemas.microsoft.com/office/drawing/2017/decorative" xmlns="" val="1"/>
              </a:ext>
            </a:extLst>
          </p:cNvPr>
          <p:cNvSpPr/>
          <p:nvPr/>
        </p:nvSpPr>
        <p:spPr>
          <a:xfrm>
            <a:off x="11801239" y="6148834"/>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4" cstate="print">
              <a:extLst>
                <a:ext uri="{96DAC541-7B7A-43D3-8B79-37D633B846F1}">
                  <asvg:svgBlip xmlns:asvg="http://schemas.microsoft.com/office/drawing/2016/SVG/main" xmlns="" r:embed="rId6"/>
                </a:ext>
              </a:extLst>
            </a:blip>
            <a:stretch>
              <a:fillRect/>
            </a:stretch>
          </a:blipFill>
        </p:spPr>
      </p:sp>
      <p:sp>
        <p:nvSpPr>
          <p:cNvPr id="17" name="Freeform 17">
            <a:extLst>
              <a:ext uri="{C183D7F6-B498-43B3-948B-1728B52AA6E4}">
                <adec:decorative xmlns:adec="http://schemas.microsoft.com/office/drawing/2017/decorative" xmlns="" val="1"/>
              </a:ext>
            </a:extLst>
          </p:cNvPr>
          <p:cNvSpPr/>
          <p:nvPr/>
        </p:nvSpPr>
        <p:spPr>
          <a:xfrm>
            <a:off x="16928629" y="6148834"/>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4" cstate="print">
              <a:extLst>
                <a:ext uri="{96DAC541-7B7A-43D3-8B79-37D633B846F1}">
                  <asvg:svgBlip xmlns:asvg="http://schemas.microsoft.com/office/drawing/2016/SVG/main" xmlns="" r:embed="rId6"/>
                </a:ext>
              </a:extLst>
            </a:blip>
            <a:stretch>
              <a:fillRect/>
            </a:stretch>
          </a:blipFill>
        </p:spPr>
      </p:sp>
      <p:sp>
        <p:nvSpPr>
          <p:cNvPr id="18" name="TextBox 18"/>
          <p:cNvSpPr txBox="1"/>
          <p:nvPr/>
        </p:nvSpPr>
        <p:spPr>
          <a:xfrm>
            <a:off x="7722909" y="6101189"/>
            <a:ext cx="3056623" cy="283065"/>
          </a:xfrm>
          <a:prstGeom prst="rect">
            <a:avLst/>
          </a:prstGeom>
        </p:spPr>
        <p:txBody>
          <a:bodyPr lIns="0" tIns="0" rIns="0" bIns="0" rtlCol="0" anchor="t">
            <a:spAutoFit/>
          </a:bodyPr>
          <a:lstStyle/>
          <a:p>
            <a:pPr marL="0" lvl="0" indent="0" algn="l">
              <a:lnSpc>
                <a:spcPts val="2242"/>
              </a:lnSpc>
            </a:pPr>
            <a:r>
              <a:rPr lang="en-US" sz="2038" b="1" spc="-81">
                <a:solidFill>
                  <a:srgbClr val="D3BE2F"/>
                </a:solidFill>
                <a:latin typeface="Arial Unicode Bold"/>
                <a:ea typeface="Arial Unicode Bold"/>
                <a:cs typeface="Arial Unicode Bold"/>
                <a:sym typeface="Arial Unicode Bold"/>
              </a:rPr>
              <a:t>Community Facilities</a:t>
            </a:r>
          </a:p>
        </p:txBody>
      </p:sp>
      <p:sp>
        <p:nvSpPr>
          <p:cNvPr id="19" name="TextBox 19"/>
          <p:cNvSpPr txBox="1"/>
          <p:nvPr/>
        </p:nvSpPr>
        <p:spPr>
          <a:xfrm>
            <a:off x="12850299" y="6101189"/>
            <a:ext cx="3056623" cy="283065"/>
          </a:xfrm>
          <a:prstGeom prst="rect">
            <a:avLst/>
          </a:prstGeom>
        </p:spPr>
        <p:txBody>
          <a:bodyPr lIns="0" tIns="0" rIns="0" bIns="0" rtlCol="0" anchor="t">
            <a:spAutoFit/>
          </a:bodyPr>
          <a:lstStyle/>
          <a:p>
            <a:pPr marL="0" lvl="0" indent="0" algn="l">
              <a:lnSpc>
                <a:spcPts val="2242"/>
              </a:lnSpc>
            </a:pPr>
            <a:r>
              <a:rPr lang="en-US" sz="2038" b="1" spc="-81">
                <a:solidFill>
                  <a:srgbClr val="D3BE2F"/>
                </a:solidFill>
                <a:latin typeface="Arial Unicode Bold"/>
                <a:ea typeface="Arial Unicode Bold"/>
                <a:cs typeface="Arial Unicode Bold"/>
                <a:sym typeface="Arial Unicode Bold"/>
              </a:rPr>
              <a:t>Infrastructure Impact</a:t>
            </a:r>
          </a:p>
        </p:txBody>
      </p:sp>
      <p:sp>
        <p:nvSpPr>
          <p:cNvPr id="20" name="TextBox 20"/>
          <p:cNvSpPr txBox="1"/>
          <p:nvPr/>
        </p:nvSpPr>
        <p:spPr>
          <a:xfrm>
            <a:off x="7719553" y="7030351"/>
            <a:ext cx="4409001" cy="1138781"/>
          </a:xfrm>
          <a:prstGeom prst="rect">
            <a:avLst/>
          </a:prstGeom>
        </p:spPr>
        <p:txBody>
          <a:bodyPr lIns="0" tIns="0" rIns="0" bIns="0" rtlCol="0" anchor="t">
            <a:spAutoFit/>
          </a:bodyPr>
          <a:lstStyle/>
          <a:p>
            <a:pPr marL="0" lvl="0" indent="0" algn="l">
              <a:lnSpc>
                <a:spcPts val="1807"/>
              </a:lnSpc>
            </a:pPr>
            <a:r>
              <a:rPr lang="en-US" sz="1291">
                <a:solidFill>
                  <a:srgbClr val="FFFFF4"/>
                </a:solidFill>
                <a:latin typeface="Arial Unicode"/>
                <a:ea typeface="Arial Unicode"/>
                <a:cs typeface="Arial Unicode"/>
                <a:sym typeface="Arial Unicode"/>
              </a:rPr>
              <a:t>Garuda Power has funded construction and renovation of community infrastructure across tribal and rural villages — including roads, community halls, water access points, and boundary walls. These assets provide lasting utility and improve daily living standards for thousands of residents.</a:t>
            </a:r>
          </a:p>
        </p:txBody>
      </p:sp>
      <p:sp>
        <p:nvSpPr>
          <p:cNvPr id="21" name="TextBox 21"/>
          <p:cNvSpPr txBox="1"/>
          <p:nvPr/>
        </p:nvSpPr>
        <p:spPr>
          <a:xfrm>
            <a:off x="12850299" y="7030351"/>
            <a:ext cx="4409001" cy="1367381"/>
          </a:xfrm>
          <a:prstGeom prst="rect">
            <a:avLst/>
          </a:prstGeom>
        </p:spPr>
        <p:txBody>
          <a:bodyPr lIns="0" tIns="0" rIns="0" bIns="0" rtlCol="0" anchor="t">
            <a:spAutoFit/>
          </a:bodyPr>
          <a:lstStyle/>
          <a:p>
            <a:pPr marL="0" lvl="0" indent="0" algn="l">
              <a:lnSpc>
                <a:spcPts val="1807"/>
              </a:lnSpc>
            </a:pPr>
            <a:r>
              <a:rPr lang="en-US" sz="1291">
                <a:solidFill>
                  <a:srgbClr val="FFFFF4"/>
                </a:solidFill>
                <a:latin typeface="Arial Unicode"/>
                <a:ea typeface="Arial Unicode"/>
                <a:cs typeface="Arial Unicode"/>
                <a:sym typeface="Arial Unicode"/>
              </a:rPr>
              <a:t>Infrastructure investments have strengthened village connectivity, enabled access to essential services, and created spaces for community gatherings. Each facility is built to serve long-term needs, reflecting Garuda Power's commitment to sustainable, people-centered development in underserved regions.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grpSp>
        <p:nvGrpSpPr>
          <p:cNvPr id="3" name="Group 3"/>
          <p:cNvGrpSpPr/>
          <p:nvPr/>
        </p:nvGrpSpPr>
        <p:grpSpPr>
          <a:xfrm>
            <a:off x="1049258" y="4146946"/>
            <a:ext cx="4926460" cy="5111354"/>
            <a:chOff x="0" y="0"/>
            <a:chExt cx="2349869" cy="2438061"/>
          </a:xfrm>
        </p:grpSpPr>
        <p:sp>
          <p:nvSpPr>
            <p:cNvPr id="4" name="Freeform 4">
              <a:extLst>
                <a:ext uri="{C183D7F6-B498-43B3-948B-1728B52AA6E4}">
                  <adec:decorative xmlns:adec="http://schemas.microsoft.com/office/drawing/2017/decorative" xmlns="" val="1"/>
                </a:ext>
              </a:extLst>
            </p:cNvPr>
            <p:cNvSpPr/>
            <p:nvPr/>
          </p:nvSpPr>
          <p:spPr>
            <a:xfrm>
              <a:off x="0" y="0"/>
              <a:ext cx="2349869" cy="2438061"/>
            </a:xfrm>
            <a:custGeom>
              <a:avLst/>
              <a:gdLst/>
              <a:ahLst/>
              <a:cxnLst/>
              <a:rect l="l" t="t" r="r" b="b"/>
              <a:pathLst>
                <a:path w="2349869" h="2438061">
                  <a:moveTo>
                    <a:pt x="0" y="0"/>
                  </a:moveTo>
                  <a:lnTo>
                    <a:pt x="2349869" y="0"/>
                  </a:lnTo>
                  <a:lnTo>
                    <a:pt x="2349869" y="2438061"/>
                  </a:lnTo>
                  <a:lnTo>
                    <a:pt x="0" y="2438061"/>
                  </a:lnTo>
                  <a:close/>
                </a:path>
              </a:pathLst>
            </a:custGeom>
            <a:solidFill>
              <a:srgbClr val="FFFFF4"/>
            </a:solidFill>
          </p:spPr>
        </p:sp>
        <p:sp>
          <p:nvSpPr>
            <p:cNvPr id="5" name="TextBox 5"/>
            <p:cNvSpPr txBox="1"/>
            <p:nvPr/>
          </p:nvSpPr>
          <p:spPr>
            <a:xfrm>
              <a:off x="0" y="-38100"/>
              <a:ext cx="2349869" cy="2476161"/>
            </a:xfrm>
            <a:prstGeom prst="rect">
              <a:avLst/>
            </a:prstGeom>
          </p:spPr>
          <p:txBody>
            <a:bodyPr lIns="50800" tIns="50800" rIns="50800" bIns="50800" rtlCol="0" anchor="ctr"/>
            <a:lstStyle/>
            <a:p>
              <a:pPr marL="0" lvl="0" indent="0" algn="ctr">
                <a:lnSpc>
                  <a:spcPts val="2659"/>
                </a:lnSpc>
              </a:pPr>
              <a:endParaRPr/>
            </a:p>
          </p:txBody>
        </p:sp>
      </p:grpSp>
      <p:sp>
        <p:nvSpPr>
          <p:cNvPr id="6" name="AutoShape 6">
            <a:extLst>
              <a:ext uri="{C183D7F6-B498-43B3-948B-1728B52AA6E4}">
                <adec:decorative xmlns:adec="http://schemas.microsoft.com/office/drawing/2017/decorative" xmlns="" val="1"/>
              </a:ext>
            </a:extLst>
          </p:cNvPr>
          <p:cNvSpPr/>
          <p:nvPr/>
        </p:nvSpPr>
        <p:spPr>
          <a:xfrm>
            <a:off x="1345661" y="6966757"/>
            <a:ext cx="4333654" cy="0"/>
          </a:xfrm>
          <a:prstGeom prst="line">
            <a:avLst/>
          </a:prstGeom>
          <a:ln w="19050" cap="flat">
            <a:solidFill>
              <a:srgbClr val="202020"/>
            </a:solidFill>
            <a:prstDash val="solid"/>
            <a:headEnd type="none" w="sm" len="sm"/>
            <a:tailEnd type="none" w="sm" len="sm"/>
          </a:ln>
        </p:spPr>
      </p:sp>
      <p:sp>
        <p:nvSpPr>
          <p:cNvPr id="7" name="Freeform 7">
            <a:extLst>
              <a:ext uri="{C183D7F6-B498-43B3-948B-1728B52AA6E4}">
                <adec:decorative xmlns:adec="http://schemas.microsoft.com/office/drawing/2017/decorative" xmlns="" val="1"/>
              </a:ext>
            </a:extLst>
          </p:cNvPr>
          <p:cNvSpPr/>
          <p:nvPr/>
        </p:nvSpPr>
        <p:spPr>
          <a:xfrm>
            <a:off x="5352000" y="6370991"/>
            <a:ext cx="327315" cy="327315"/>
          </a:xfrm>
          <a:custGeom>
            <a:avLst/>
            <a:gdLst/>
            <a:ahLst/>
            <a:cxnLst/>
            <a:rect l="l" t="t" r="r" b="b"/>
            <a:pathLst>
              <a:path w="327315" h="327315">
                <a:moveTo>
                  <a:pt x="0" y="0"/>
                </a:moveTo>
                <a:lnTo>
                  <a:pt x="327315" y="0"/>
                </a:lnTo>
                <a:lnTo>
                  <a:pt x="327315"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grpSp>
        <p:nvGrpSpPr>
          <p:cNvPr id="8" name="Group 8"/>
          <p:cNvGrpSpPr/>
          <p:nvPr/>
        </p:nvGrpSpPr>
        <p:grpSpPr>
          <a:xfrm>
            <a:off x="6680770" y="4146946"/>
            <a:ext cx="4926460" cy="5111354"/>
            <a:chOff x="0" y="0"/>
            <a:chExt cx="2349869" cy="2438061"/>
          </a:xfrm>
        </p:grpSpPr>
        <p:sp>
          <p:nvSpPr>
            <p:cNvPr id="9" name="Freeform 9">
              <a:extLst>
                <a:ext uri="{C183D7F6-B498-43B3-948B-1728B52AA6E4}">
                  <adec:decorative xmlns:adec="http://schemas.microsoft.com/office/drawing/2017/decorative" xmlns="" val="1"/>
                </a:ext>
              </a:extLst>
            </p:cNvPr>
            <p:cNvSpPr/>
            <p:nvPr/>
          </p:nvSpPr>
          <p:spPr>
            <a:xfrm>
              <a:off x="0" y="0"/>
              <a:ext cx="2349869" cy="2438061"/>
            </a:xfrm>
            <a:custGeom>
              <a:avLst/>
              <a:gdLst/>
              <a:ahLst/>
              <a:cxnLst/>
              <a:rect l="l" t="t" r="r" b="b"/>
              <a:pathLst>
                <a:path w="2349869" h="2438061">
                  <a:moveTo>
                    <a:pt x="0" y="0"/>
                  </a:moveTo>
                  <a:lnTo>
                    <a:pt x="2349869" y="0"/>
                  </a:lnTo>
                  <a:lnTo>
                    <a:pt x="2349869" y="2438061"/>
                  </a:lnTo>
                  <a:lnTo>
                    <a:pt x="0" y="2438061"/>
                  </a:lnTo>
                  <a:close/>
                </a:path>
              </a:pathLst>
            </a:custGeom>
            <a:solidFill>
              <a:srgbClr val="FFFFF4"/>
            </a:solidFill>
          </p:spPr>
        </p:sp>
        <p:sp>
          <p:nvSpPr>
            <p:cNvPr id="10" name="TextBox 10"/>
            <p:cNvSpPr txBox="1"/>
            <p:nvPr/>
          </p:nvSpPr>
          <p:spPr>
            <a:xfrm>
              <a:off x="0" y="-38100"/>
              <a:ext cx="2349869" cy="2476161"/>
            </a:xfrm>
            <a:prstGeom prst="rect">
              <a:avLst/>
            </a:prstGeom>
          </p:spPr>
          <p:txBody>
            <a:bodyPr lIns="50800" tIns="50800" rIns="50800" bIns="50800" rtlCol="0" anchor="ctr"/>
            <a:lstStyle/>
            <a:p>
              <a:pPr marL="0" lvl="0" indent="0" algn="ctr">
                <a:lnSpc>
                  <a:spcPts val="2659"/>
                </a:lnSpc>
              </a:pPr>
              <a:endParaRPr/>
            </a:p>
          </p:txBody>
        </p:sp>
      </p:grpSp>
      <p:sp>
        <p:nvSpPr>
          <p:cNvPr id="11" name="AutoShape 11">
            <a:extLst>
              <a:ext uri="{C183D7F6-B498-43B3-948B-1728B52AA6E4}">
                <adec:decorative xmlns:adec="http://schemas.microsoft.com/office/drawing/2017/decorative" xmlns="" val="1"/>
              </a:ext>
            </a:extLst>
          </p:cNvPr>
          <p:cNvSpPr/>
          <p:nvPr/>
        </p:nvSpPr>
        <p:spPr>
          <a:xfrm>
            <a:off x="6977173" y="6966757"/>
            <a:ext cx="4333654" cy="0"/>
          </a:xfrm>
          <a:prstGeom prst="line">
            <a:avLst/>
          </a:prstGeom>
          <a:ln w="19050" cap="flat">
            <a:solidFill>
              <a:srgbClr val="202020"/>
            </a:solidFill>
            <a:prstDash val="solid"/>
            <a:headEnd type="none" w="sm" len="sm"/>
            <a:tailEnd type="none" w="sm" len="sm"/>
          </a:ln>
        </p:spPr>
      </p:sp>
      <p:sp>
        <p:nvSpPr>
          <p:cNvPr id="12" name="Freeform 12">
            <a:extLst>
              <a:ext uri="{C183D7F6-B498-43B3-948B-1728B52AA6E4}">
                <adec:decorative xmlns:adec="http://schemas.microsoft.com/office/drawing/2017/decorative" xmlns="" val="1"/>
              </a:ext>
            </a:extLst>
          </p:cNvPr>
          <p:cNvSpPr/>
          <p:nvPr/>
        </p:nvSpPr>
        <p:spPr>
          <a:xfrm>
            <a:off x="10983511" y="6370991"/>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grpSp>
        <p:nvGrpSpPr>
          <p:cNvPr id="13" name="Group 13"/>
          <p:cNvGrpSpPr/>
          <p:nvPr/>
        </p:nvGrpSpPr>
        <p:grpSpPr>
          <a:xfrm>
            <a:off x="12312282" y="4146946"/>
            <a:ext cx="4926460" cy="5111354"/>
            <a:chOff x="0" y="0"/>
            <a:chExt cx="2349869" cy="2438061"/>
          </a:xfrm>
        </p:grpSpPr>
        <p:sp>
          <p:nvSpPr>
            <p:cNvPr id="14" name="Freeform 14">
              <a:extLst>
                <a:ext uri="{C183D7F6-B498-43B3-948B-1728B52AA6E4}">
                  <adec:decorative xmlns:adec="http://schemas.microsoft.com/office/drawing/2017/decorative" xmlns="" val="1"/>
                </a:ext>
              </a:extLst>
            </p:cNvPr>
            <p:cNvSpPr/>
            <p:nvPr/>
          </p:nvSpPr>
          <p:spPr>
            <a:xfrm>
              <a:off x="0" y="0"/>
              <a:ext cx="2349869" cy="2438061"/>
            </a:xfrm>
            <a:custGeom>
              <a:avLst/>
              <a:gdLst/>
              <a:ahLst/>
              <a:cxnLst/>
              <a:rect l="l" t="t" r="r" b="b"/>
              <a:pathLst>
                <a:path w="2349869" h="2438061">
                  <a:moveTo>
                    <a:pt x="0" y="0"/>
                  </a:moveTo>
                  <a:lnTo>
                    <a:pt x="2349869" y="0"/>
                  </a:lnTo>
                  <a:lnTo>
                    <a:pt x="2349869" y="2438061"/>
                  </a:lnTo>
                  <a:lnTo>
                    <a:pt x="0" y="2438061"/>
                  </a:lnTo>
                  <a:close/>
                </a:path>
              </a:pathLst>
            </a:custGeom>
            <a:solidFill>
              <a:srgbClr val="FFFFF4"/>
            </a:solidFill>
          </p:spPr>
        </p:sp>
        <p:sp>
          <p:nvSpPr>
            <p:cNvPr id="15" name="TextBox 15"/>
            <p:cNvSpPr txBox="1"/>
            <p:nvPr/>
          </p:nvSpPr>
          <p:spPr>
            <a:xfrm>
              <a:off x="0" y="-38100"/>
              <a:ext cx="2349869" cy="2476161"/>
            </a:xfrm>
            <a:prstGeom prst="rect">
              <a:avLst/>
            </a:prstGeom>
          </p:spPr>
          <p:txBody>
            <a:bodyPr lIns="50800" tIns="50800" rIns="50800" bIns="50800" rtlCol="0" anchor="ctr"/>
            <a:lstStyle/>
            <a:p>
              <a:pPr marL="0" lvl="0" indent="0" algn="ctr">
                <a:lnSpc>
                  <a:spcPts val="2659"/>
                </a:lnSpc>
              </a:pPr>
              <a:endParaRPr/>
            </a:p>
          </p:txBody>
        </p:sp>
      </p:grpSp>
      <p:sp>
        <p:nvSpPr>
          <p:cNvPr id="16" name="AutoShape 16">
            <a:extLst>
              <a:ext uri="{C183D7F6-B498-43B3-948B-1728B52AA6E4}">
                <adec:decorative xmlns:adec="http://schemas.microsoft.com/office/drawing/2017/decorative" xmlns="" val="1"/>
              </a:ext>
            </a:extLst>
          </p:cNvPr>
          <p:cNvSpPr/>
          <p:nvPr/>
        </p:nvSpPr>
        <p:spPr>
          <a:xfrm>
            <a:off x="12608685" y="6966757"/>
            <a:ext cx="4333654" cy="0"/>
          </a:xfrm>
          <a:prstGeom prst="line">
            <a:avLst/>
          </a:prstGeom>
          <a:ln w="19050" cap="flat">
            <a:solidFill>
              <a:srgbClr val="202020"/>
            </a:solidFill>
            <a:prstDash val="solid"/>
            <a:headEnd type="none" w="sm" len="sm"/>
            <a:tailEnd type="none" w="sm" len="sm"/>
          </a:ln>
        </p:spPr>
      </p:sp>
      <p:sp>
        <p:nvSpPr>
          <p:cNvPr id="17" name="Freeform 17">
            <a:extLst>
              <a:ext uri="{C183D7F6-B498-43B3-948B-1728B52AA6E4}">
                <adec:decorative xmlns:adec="http://schemas.microsoft.com/office/drawing/2017/decorative" xmlns="" val="1"/>
              </a:ext>
            </a:extLst>
          </p:cNvPr>
          <p:cNvSpPr/>
          <p:nvPr/>
        </p:nvSpPr>
        <p:spPr>
          <a:xfrm>
            <a:off x="16615023" y="6370991"/>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grpSp>
        <p:nvGrpSpPr>
          <p:cNvPr id="18" name="Group 18"/>
          <p:cNvGrpSpPr/>
          <p:nvPr/>
        </p:nvGrpSpPr>
        <p:grpSpPr>
          <a:xfrm>
            <a:off x="1349017" y="4532645"/>
            <a:ext cx="1543050" cy="1543050"/>
            <a:chOff x="0" y="0"/>
            <a:chExt cx="812800" cy="812800"/>
          </a:xfrm>
        </p:grpSpPr>
        <p:sp>
          <p:nvSpPr>
            <p:cNvPr id="19" name="Freeform 19">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21" name="Group 21"/>
          <p:cNvGrpSpPr/>
          <p:nvPr/>
        </p:nvGrpSpPr>
        <p:grpSpPr>
          <a:xfrm>
            <a:off x="6980529" y="4532645"/>
            <a:ext cx="1543050" cy="1543050"/>
            <a:chOff x="0" y="0"/>
            <a:chExt cx="812800" cy="812800"/>
          </a:xfrm>
        </p:grpSpPr>
        <p:sp>
          <p:nvSpPr>
            <p:cNvPr id="22" name="Freeform 22">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3" name="TextBox 23"/>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24" name="Group 24"/>
          <p:cNvGrpSpPr/>
          <p:nvPr/>
        </p:nvGrpSpPr>
        <p:grpSpPr>
          <a:xfrm>
            <a:off x="12612041" y="4532645"/>
            <a:ext cx="1543050" cy="1543050"/>
            <a:chOff x="0" y="0"/>
            <a:chExt cx="812800" cy="812800"/>
          </a:xfrm>
        </p:grpSpPr>
        <p:sp>
          <p:nvSpPr>
            <p:cNvPr id="25" name="Freeform 25">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sp>
        <p:nvSpPr>
          <p:cNvPr id="27" name="Freeform 27"/>
          <p:cNvSpPr/>
          <p:nvPr/>
        </p:nvSpPr>
        <p:spPr>
          <a:xfrm>
            <a:off x="1581248" y="4968111"/>
            <a:ext cx="1022162" cy="656035"/>
          </a:xfrm>
          <a:custGeom>
            <a:avLst/>
            <a:gdLst/>
            <a:ahLst/>
            <a:cxnLst/>
            <a:rect l="l" t="t" r="r" b="b"/>
            <a:pathLst>
              <a:path w="1022162" h="656035">
                <a:moveTo>
                  <a:pt x="0" y="0"/>
                </a:moveTo>
                <a:lnTo>
                  <a:pt x="1022162" y="0"/>
                </a:lnTo>
                <a:lnTo>
                  <a:pt x="1022162" y="656035"/>
                </a:lnTo>
                <a:lnTo>
                  <a:pt x="0" y="656035"/>
                </a:lnTo>
                <a:lnTo>
                  <a:pt x="0" y="0"/>
                </a:lnTo>
                <a:close/>
              </a:path>
            </a:pathLst>
          </a:custGeom>
          <a:blipFill>
            <a:blip r:embed="rId5"/>
            <a:stretch>
              <a:fillRect/>
            </a:stretch>
          </a:blipFill>
        </p:spPr>
      </p:sp>
      <p:sp>
        <p:nvSpPr>
          <p:cNvPr id="28" name="Freeform 28"/>
          <p:cNvSpPr/>
          <p:nvPr/>
        </p:nvSpPr>
        <p:spPr>
          <a:xfrm>
            <a:off x="7310699" y="4926825"/>
            <a:ext cx="893221" cy="724005"/>
          </a:xfrm>
          <a:custGeom>
            <a:avLst/>
            <a:gdLst/>
            <a:ahLst/>
            <a:cxnLst/>
            <a:rect l="l" t="t" r="r" b="b"/>
            <a:pathLst>
              <a:path w="893221" h="724005">
                <a:moveTo>
                  <a:pt x="0" y="0"/>
                </a:moveTo>
                <a:lnTo>
                  <a:pt x="893221" y="0"/>
                </a:lnTo>
                <a:lnTo>
                  <a:pt x="893221" y="724005"/>
                </a:lnTo>
                <a:lnTo>
                  <a:pt x="0" y="724005"/>
                </a:lnTo>
                <a:lnTo>
                  <a:pt x="0" y="0"/>
                </a:lnTo>
                <a:close/>
              </a:path>
            </a:pathLst>
          </a:custGeom>
          <a:blipFill>
            <a:blip r:embed="rId6"/>
            <a:stretch>
              <a:fillRect/>
            </a:stretch>
          </a:blipFill>
        </p:spPr>
      </p:sp>
      <p:sp>
        <p:nvSpPr>
          <p:cNvPr id="29" name="Freeform 29"/>
          <p:cNvSpPr/>
          <p:nvPr/>
        </p:nvSpPr>
        <p:spPr>
          <a:xfrm>
            <a:off x="12927576" y="4913810"/>
            <a:ext cx="920162" cy="774105"/>
          </a:xfrm>
          <a:custGeom>
            <a:avLst/>
            <a:gdLst/>
            <a:ahLst/>
            <a:cxnLst/>
            <a:rect l="l" t="t" r="r" b="b"/>
            <a:pathLst>
              <a:path w="920162" h="774105">
                <a:moveTo>
                  <a:pt x="0" y="0"/>
                </a:moveTo>
                <a:lnTo>
                  <a:pt x="920163" y="0"/>
                </a:lnTo>
                <a:lnTo>
                  <a:pt x="920163" y="774105"/>
                </a:lnTo>
                <a:lnTo>
                  <a:pt x="0" y="774105"/>
                </a:lnTo>
                <a:lnTo>
                  <a:pt x="0" y="0"/>
                </a:lnTo>
                <a:close/>
              </a:path>
            </a:pathLst>
          </a:custGeom>
          <a:blipFill>
            <a:blip r:embed="rId7"/>
            <a:stretch>
              <a:fillRect/>
            </a:stretch>
          </a:blipFill>
        </p:spPr>
      </p:sp>
      <p:grpSp>
        <p:nvGrpSpPr>
          <p:cNvPr id="30" name="Group 30"/>
          <p:cNvGrpSpPr/>
          <p:nvPr/>
        </p:nvGrpSpPr>
        <p:grpSpPr>
          <a:xfrm>
            <a:off x="14152642" y="637811"/>
            <a:ext cx="3086100" cy="3086100"/>
            <a:chOff x="0" y="0"/>
            <a:chExt cx="812800" cy="812800"/>
          </a:xfrm>
        </p:grpSpPr>
        <p:sp>
          <p:nvSpPr>
            <p:cNvPr id="31" name="Freeform 31">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32" name="TextBox 32"/>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sp>
        <p:nvSpPr>
          <p:cNvPr id="35" name="TextBox 35"/>
          <p:cNvSpPr txBox="1"/>
          <p:nvPr/>
        </p:nvSpPr>
        <p:spPr>
          <a:xfrm>
            <a:off x="418079" y="1776162"/>
            <a:ext cx="4334791" cy="940676"/>
          </a:xfrm>
          <a:prstGeom prst="rect">
            <a:avLst/>
          </a:prstGeom>
        </p:spPr>
        <p:txBody>
          <a:bodyPr lIns="0" tIns="0" rIns="0" bIns="0" rtlCol="0" anchor="t">
            <a:spAutoFit/>
          </a:bodyPr>
          <a:lstStyle/>
          <a:p>
            <a:pPr marL="0" lvl="0" indent="0" algn="r">
              <a:lnSpc>
                <a:spcPts val="7225"/>
              </a:lnSpc>
            </a:pPr>
            <a:r>
              <a:rPr lang="en-US" sz="6568" spc="-262">
                <a:solidFill>
                  <a:srgbClr val="FFFFF4"/>
                </a:solidFill>
                <a:latin typeface="Inter"/>
                <a:ea typeface="Inter"/>
                <a:cs typeface="Inter"/>
                <a:sym typeface="Inter"/>
              </a:rPr>
              <a:t>Education &amp;</a:t>
            </a:r>
          </a:p>
        </p:txBody>
      </p:sp>
      <p:sp>
        <p:nvSpPr>
          <p:cNvPr id="36" name="TextBox 36"/>
          <p:cNvSpPr txBox="1"/>
          <p:nvPr/>
        </p:nvSpPr>
        <p:spPr>
          <a:xfrm>
            <a:off x="5182731" y="1795212"/>
            <a:ext cx="8583141" cy="1036163"/>
          </a:xfrm>
          <a:prstGeom prst="rect">
            <a:avLst/>
          </a:prstGeom>
        </p:spPr>
        <p:txBody>
          <a:bodyPr lIns="0" tIns="0" rIns="0" bIns="0" rtlCol="0" anchor="t">
            <a:spAutoFit/>
          </a:bodyPr>
          <a:lstStyle/>
          <a:p>
            <a:pPr marL="0" lvl="0" indent="0" algn="l">
              <a:lnSpc>
                <a:spcPts val="8071"/>
              </a:lnSpc>
            </a:pPr>
            <a:r>
              <a:rPr lang="en-US" sz="7337" b="1" spc="-293">
                <a:solidFill>
                  <a:srgbClr val="FFFFF4"/>
                </a:solidFill>
                <a:latin typeface="Inter Bold"/>
                <a:ea typeface="Inter Bold"/>
                <a:cs typeface="Inter Bold"/>
                <a:sym typeface="Inter Bold"/>
              </a:rPr>
              <a:t>Livelihood.</a:t>
            </a:r>
          </a:p>
        </p:txBody>
      </p:sp>
      <p:sp>
        <p:nvSpPr>
          <p:cNvPr id="37" name="TextBox 37"/>
          <p:cNvSpPr txBox="1"/>
          <p:nvPr/>
        </p:nvSpPr>
        <p:spPr>
          <a:xfrm>
            <a:off x="1349017" y="6323345"/>
            <a:ext cx="3564309" cy="344745"/>
          </a:xfrm>
          <a:prstGeom prst="rect">
            <a:avLst/>
          </a:prstGeom>
        </p:spPr>
        <p:txBody>
          <a:bodyPr lIns="0" tIns="0" rIns="0" bIns="0" rtlCol="0" anchor="t">
            <a:spAutoFit/>
          </a:bodyPr>
          <a:lstStyle/>
          <a:p>
            <a:pPr marL="0" lvl="0" indent="0" algn="l">
              <a:lnSpc>
                <a:spcPts val="2634"/>
              </a:lnSpc>
            </a:pPr>
            <a:r>
              <a:rPr lang="en-US" sz="2395" b="1" spc="-95">
                <a:solidFill>
                  <a:srgbClr val="1B5D0A"/>
                </a:solidFill>
                <a:latin typeface="Arial Unicode Bold"/>
                <a:ea typeface="Arial Unicode Bold"/>
                <a:cs typeface="Arial Unicode Bold"/>
                <a:sym typeface="Arial Unicode Bold"/>
              </a:rPr>
              <a:t>Skill Development</a:t>
            </a:r>
          </a:p>
        </p:txBody>
      </p:sp>
      <p:sp>
        <p:nvSpPr>
          <p:cNvPr id="38" name="TextBox 38"/>
          <p:cNvSpPr txBox="1"/>
          <p:nvPr/>
        </p:nvSpPr>
        <p:spPr>
          <a:xfrm>
            <a:off x="1345661" y="7166782"/>
            <a:ext cx="4333654" cy="1563531"/>
          </a:xfrm>
          <a:prstGeom prst="rect">
            <a:avLst/>
          </a:prstGeom>
        </p:spPr>
        <p:txBody>
          <a:bodyPr lIns="0" tIns="0" rIns="0" bIns="0" rtlCol="0" anchor="t">
            <a:spAutoFit/>
          </a:bodyPr>
          <a:lstStyle/>
          <a:p>
            <a:pPr marL="0" lvl="0" indent="0" algn="l">
              <a:lnSpc>
                <a:spcPts val="2546"/>
              </a:lnSpc>
            </a:pPr>
            <a:r>
              <a:rPr lang="en-US" sz="1818">
                <a:solidFill>
                  <a:srgbClr val="202020"/>
                </a:solidFill>
                <a:latin typeface="Arial Unicode"/>
                <a:ea typeface="Arial Unicode"/>
                <a:cs typeface="Arial Unicode"/>
                <a:sym typeface="Arial Unicode"/>
              </a:rPr>
              <a:t>Vocational training programmes delivered to youth and women in rural communities, covering trades such as tailoring, electrician work, and computer literacy to enhance employability.</a:t>
            </a:r>
          </a:p>
        </p:txBody>
      </p:sp>
      <p:sp>
        <p:nvSpPr>
          <p:cNvPr id="39" name="TextBox 39"/>
          <p:cNvSpPr txBox="1"/>
          <p:nvPr/>
        </p:nvSpPr>
        <p:spPr>
          <a:xfrm>
            <a:off x="6980529" y="6323345"/>
            <a:ext cx="3564309" cy="344745"/>
          </a:xfrm>
          <a:prstGeom prst="rect">
            <a:avLst/>
          </a:prstGeom>
        </p:spPr>
        <p:txBody>
          <a:bodyPr lIns="0" tIns="0" rIns="0" bIns="0" rtlCol="0" anchor="t">
            <a:spAutoFit/>
          </a:bodyPr>
          <a:lstStyle/>
          <a:p>
            <a:pPr marL="0" lvl="0" indent="0" algn="l">
              <a:lnSpc>
                <a:spcPts val="2634"/>
              </a:lnSpc>
            </a:pPr>
            <a:r>
              <a:rPr lang="en-US" sz="2395" b="1" spc="-95">
                <a:solidFill>
                  <a:srgbClr val="1B5D0A"/>
                </a:solidFill>
                <a:latin typeface="Arial Unicode Bold"/>
                <a:ea typeface="Arial Unicode Bold"/>
                <a:cs typeface="Arial Unicode Bold"/>
                <a:sym typeface="Arial Unicode Bold"/>
              </a:rPr>
              <a:t>Livelihood Support</a:t>
            </a:r>
          </a:p>
        </p:txBody>
      </p:sp>
      <p:sp>
        <p:nvSpPr>
          <p:cNvPr id="40" name="TextBox 40"/>
          <p:cNvSpPr txBox="1"/>
          <p:nvPr/>
        </p:nvSpPr>
        <p:spPr>
          <a:xfrm>
            <a:off x="6977173" y="7166782"/>
            <a:ext cx="4333654" cy="1563531"/>
          </a:xfrm>
          <a:prstGeom prst="rect">
            <a:avLst/>
          </a:prstGeom>
        </p:spPr>
        <p:txBody>
          <a:bodyPr lIns="0" tIns="0" rIns="0" bIns="0" rtlCol="0" anchor="t">
            <a:spAutoFit/>
          </a:bodyPr>
          <a:lstStyle/>
          <a:p>
            <a:pPr marL="0" lvl="0" indent="0" algn="l">
              <a:lnSpc>
                <a:spcPts val="2546"/>
              </a:lnSpc>
            </a:pPr>
            <a:r>
              <a:rPr lang="en-US" sz="1818">
                <a:solidFill>
                  <a:srgbClr val="202020"/>
                </a:solidFill>
                <a:latin typeface="Arial Unicode"/>
                <a:ea typeface="Arial Unicode"/>
                <a:cs typeface="Arial Unicode"/>
                <a:sym typeface="Arial Unicode"/>
              </a:rPr>
              <a:t>Self-help groups and micro-enterprise initiatives supported across target geographies, enabling sustainable income generation and financial independence for underserved households.</a:t>
            </a:r>
          </a:p>
        </p:txBody>
      </p:sp>
      <p:sp>
        <p:nvSpPr>
          <p:cNvPr id="41" name="TextBox 41"/>
          <p:cNvSpPr txBox="1"/>
          <p:nvPr/>
        </p:nvSpPr>
        <p:spPr>
          <a:xfrm>
            <a:off x="12612041" y="6323345"/>
            <a:ext cx="3564309" cy="344745"/>
          </a:xfrm>
          <a:prstGeom prst="rect">
            <a:avLst/>
          </a:prstGeom>
        </p:spPr>
        <p:txBody>
          <a:bodyPr lIns="0" tIns="0" rIns="0" bIns="0" rtlCol="0" anchor="t">
            <a:spAutoFit/>
          </a:bodyPr>
          <a:lstStyle/>
          <a:p>
            <a:pPr marL="0" lvl="0" indent="0" algn="l">
              <a:lnSpc>
                <a:spcPts val="2634"/>
              </a:lnSpc>
            </a:pPr>
            <a:r>
              <a:rPr lang="en-US" sz="2395" b="1" spc="-95">
                <a:solidFill>
                  <a:srgbClr val="1B5D0A"/>
                </a:solidFill>
                <a:latin typeface="Arial Unicode Bold"/>
                <a:ea typeface="Arial Unicode Bold"/>
                <a:cs typeface="Arial Unicode Bold"/>
                <a:sym typeface="Arial Unicode Bold"/>
              </a:rPr>
              <a:t>Education Access</a:t>
            </a:r>
          </a:p>
        </p:txBody>
      </p:sp>
      <p:sp>
        <p:nvSpPr>
          <p:cNvPr id="42" name="TextBox 42"/>
          <p:cNvSpPr txBox="1"/>
          <p:nvPr/>
        </p:nvSpPr>
        <p:spPr>
          <a:xfrm>
            <a:off x="12608685" y="7166782"/>
            <a:ext cx="4333654" cy="1563531"/>
          </a:xfrm>
          <a:prstGeom prst="rect">
            <a:avLst/>
          </a:prstGeom>
        </p:spPr>
        <p:txBody>
          <a:bodyPr lIns="0" tIns="0" rIns="0" bIns="0" rtlCol="0" anchor="t">
            <a:spAutoFit/>
          </a:bodyPr>
          <a:lstStyle/>
          <a:p>
            <a:pPr marL="0" lvl="0" indent="0" algn="l">
              <a:lnSpc>
                <a:spcPts val="2546"/>
              </a:lnSpc>
            </a:pPr>
            <a:r>
              <a:rPr lang="en-US" sz="1818">
                <a:solidFill>
                  <a:srgbClr val="202020"/>
                </a:solidFill>
                <a:latin typeface="Arial Unicode"/>
                <a:ea typeface="Arial Unicode"/>
                <a:cs typeface="Arial Unicode"/>
                <a:sym typeface="Arial Unicode"/>
              </a:rPr>
              <a:t>Scholarships, tuition support, and educational material distribution provided to students from low-income families to reduce dropout rates and improve learning outcomes.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grpSp>
        <p:nvGrpSpPr>
          <p:cNvPr id="3" name="Group 3"/>
          <p:cNvGrpSpPr/>
          <p:nvPr/>
        </p:nvGrpSpPr>
        <p:grpSpPr>
          <a:xfrm>
            <a:off x="16612883" y="-424139"/>
            <a:ext cx="3350234" cy="3350234"/>
            <a:chOff x="0" y="0"/>
            <a:chExt cx="812800" cy="812800"/>
          </a:xfrm>
        </p:grpSpPr>
        <p:sp>
          <p:nvSpPr>
            <p:cNvPr id="4" name="Freeform 4">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5" name="TextBox 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6" name="Group 6"/>
          <p:cNvGrpSpPr/>
          <p:nvPr/>
        </p:nvGrpSpPr>
        <p:grpSpPr>
          <a:xfrm>
            <a:off x="0" y="4049124"/>
            <a:ext cx="18288000" cy="6237876"/>
            <a:chOff x="0" y="0"/>
            <a:chExt cx="4816593" cy="1642897"/>
          </a:xfrm>
        </p:grpSpPr>
        <p:sp>
          <p:nvSpPr>
            <p:cNvPr id="7" name="Freeform 7">
              <a:extLst>
                <a:ext uri="{C183D7F6-B498-43B3-948B-1728B52AA6E4}">
                  <adec:decorative xmlns:adec="http://schemas.microsoft.com/office/drawing/2017/decorative" xmlns="" val="1"/>
                </a:ext>
              </a:extLst>
            </p:cNvPr>
            <p:cNvSpPr/>
            <p:nvPr/>
          </p:nvSpPr>
          <p:spPr>
            <a:xfrm>
              <a:off x="0" y="0"/>
              <a:ext cx="4816592" cy="1642897"/>
            </a:xfrm>
            <a:custGeom>
              <a:avLst/>
              <a:gdLst/>
              <a:ahLst/>
              <a:cxnLst/>
              <a:rect l="l" t="t" r="r" b="b"/>
              <a:pathLst>
                <a:path w="4816592" h="1642897">
                  <a:moveTo>
                    <a:pt x="0" y="0"/>
                  </a:moveTo>
                  <a:lnTo>
                    <a:pt x="4816592" y="0"/>
                  </a:lnTo>
                  <a:lnTo>
                    <a:pt x="4816592" y="1642897"/>
                  </a:lnTo>
                  <a:lnTo>
                    <a:pt x="0" y="1642897"/>
                  </a:lnTo>
                  <a:close/>
                </a:path>
              </a:pathLst>
            </a:custGeom>
            <a:solidFill>
              <a:srgbClr val="FFFFF4"/>
            </a:solidFill>
          </p:spPr>
        </p:sp>
        <p:sp>
          <p:nvSpPr>
            <p:cNvPr id="8" name="TextBox 8"/>
            <p:cNvSpPr txBox="1"/>
            <p:nvPr/>
          </p:nvSpPr>
          <p:spPr>
            <a:xfrm>
              <a:off x="0" y="-38100"/>
              <a:ext cx="4816593" cy="168099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9" name="Freeform 9"/>
          <p:cNvSpPr/>
          <p:nvPr/>
        </p:nvSpPr>
        <p:spPr>
          <a:xfrm>
            <a:off x="15322777" y="-613336"/>
            <a:ext cx="3799214" cy="3395547"/>
          </a:xfrm>
          <a:custGeom>
            <a:avLst/>
            <a:gdLst/>
            <a:ahLst/>
            <a:cxnLst/>
            <a:rect l="l" t="t" r="r" b="b"/>
            <a:pathLst>
              <a:path w="3799214" h="3395547">
                <a:moveTo>
                  <a:pt x="0" y="0"/>
                </a:moveTo>
                <a:lnTo>
                  <a:pt x="3799214" y="0"/>
                </a:lnTo>
                <a:lnTo>
                  <a:pt x="3799214" y="3395547"/>
                </a:lnTo>
                <a:lnTo>
                  <a:pt x="0" y="3395547"/>
                </a:lnTo>
                <a:lnTo>
                  <a:pt x="0" y="0"/>
                </a:lnTo>
                <a:close/>
              </a:path>
            </a:pathLst>
          </a:custGeom>
          <a:blipFill>
            <a:blip r:embed="rId3"/>
            <a:stretch>
              <a:fillRect/>
            </a:stretch>
          </a:blipFill>
        </p:spPr>
      </p:sp>
      <p:sp>
        <p:nvSpPr>
          <p:cNvPr id="10" name="TextBox 10"/>
          <p:cNvSpPr txBox="1"/>
          <p:nvPr/>
        </p:nvSpPr>
        <p:spPr>
          <a:xfrm>
            <a:off x="488215" y="1818389"/>
            <a:ext cx="7794979" cy="1515766"/>
          </a:xfrm>
          <a:prstGeom prst="rect">
            <a:avLst/>
          </a:prstGeom>
        </p:spPr>
        <p:txBody>
          <a:bodyPr lIns="0" tIns="0" rIns="0" bIns="0" rtlCol="0" anchor="t">
            <a:spAutoFit/>
          </a:bodyPr>
          <a:lstStyle/>
          <a:p>
            <a:pPr marL="0" lvl="0" indent="0" algn="r">
              <a:lnSpc>
                <a:spcPts val="11661"/>
              </a:lnSpc>
            </a:pPr>
            <a:r>
              <a:rPr lang="en-US" sz="10601" spc="-424">
                <a:solidFill>
                  <a:srgbClr val="FFFFF4"/>
                </a:solidFill>
                <a:latin typeface="Inter"/>
                <a:ea typeface="Inter"/>
                <a:cs typeface="Inter"/>
                <a:sym typeface="Inter"/>
              </a:rPr>
              <a:t>FY 2025–26</a:t>
            </a:r>
          </a:p>
        </p:txBody>
      </p:sp>
      <p:sp>
        <p:nvSpPr>
          <p:cNvPr id="11" name="TextBox 11"/>
          <p:cNvSpPr txBox="1"/>
          <p:nvPr/>
        </p:nvSpPr>
        <p:spPr>
          <a:xfrm>
            <a:off x="8497583" y="1827914"/>
            <a:ext cx="8993606" cy="1714174"/>
          </a:xfrm>
          <a:prstGeom prst="rect">
            <a:avLst/>
          </a:prstGeom>
        </p:spPr>
        <p:txBody>
          <a:bodyPr lIns="0" tIns="0" rIns="0" bIns="0" rtlCol="0" anchor="t">
            <a:spAutoFit/>
          </a:bodyPr>
          <a:lstStyle/>
          <a:p>
            <a:pPr marL="0" lvl="0" indent="0" algn="l">
              <a:lnSpc>
                <a:spcPts val="13171"/>
              </a:lnSpc>
            </a:pPr>
            <a:r>
              <a:rPr lang="en-US" sz="11974" b="1" spc="-478">
                <a:solidFill>
                  <a:srgbClr val="FFFFF4"/>
                </a:solidFill>
                <a:latin typeface="Inter Bold"/>
                <a:ea typeface="Inter Bold"/>
                <a:cs typeface="Inter Bold"/>
                <a:sym typeface="Inter Bold"/>
              </a:rPr>
              <a:t>Focus Areas.</a:t>
            </a:r>
          </a:p>
        </p:txBody>
      </p:sp>
      <p:sp>
        <p:nvSpPr>
          <p:cNvPr id="12" name="AutoShape 12">
            <a:extLst>
              <a:ext uri="{C183D7F6-B498-43B3-948B-1728B52AA6E4}">
                <adec:decorative xmlns:adec="http://schemas.microsoft.com/office/drawing/2017/decorative" xmlns="" val="1"/>
              </a:ext>
            </a:extLst>
          </p:cNvPr>
          <p:cNvSpPr/>
          <p:nvPr/>
        </p:nvSpPr>
        <p:spPr>
          <a:xfrm>
            <a:off x="1025344" y="5039299"/>
            <a:ext cx="4706469" cy="0"/>
          </a:xfrm>
          <a:prstGeom prst="line">
            <a:avLst/>
          </a:prstGeom>
          <a:ln w="19050" cap="flat">
            <a:solidFill>
              <a:srgbClr val="202020"/>
            </a:solidFill>
            <a:prstDash val="solid"/>
            <a:headEnd type="none" w="sm" len="sm"/>
            <a:tailEnd type="none" w="sm" len="sm"/>
          </a:ln>
        </p:spPr>
      </p:sp>
      <p:sp>
        <p:nvSpPr>
          <p:cNvPr id="13" name="Freeform 13">
            <a:extLst>
              <a:ext uri="{C183D7F6-B498-43B3-948B-1728B52AA6E4}">
                <adec:decorative xmlns:adec="http://schemas.microsoft.com/office/drawing/2017/decorative" xmlns="" val="1"/>
              </a:ext>
            </a:extLst>
          </p:cNvPr>
          <p:cNvSpPr/>
          <p:nvPr/>
        </p:nvSpPr>
        <p:spPr>
          <a:xfrm>
            <a:off x="5404497" y="4443532"/>
            <a:ext cx="327315" cy="327315"/>
          </a:xfrm>
          <a:custGeom>
            <a:avLst/>
            <a:gdLst/>
            <a:ahLst/>
            <a:cxnLst/>
            <a:rect l="l" t="t" r="r" b="b"/>
            <a:pathLst>
              <a:path w="327315" h="327315">
                <a:moveTo>
                  <a:pt x="0" y="0"/>
                </a:moveTo>
                <a:lnTo>
                  <a:pt x="327316" y="0"/>
                </a:lnTo>
                <a:lnTo>
                  <a:pt x="327316" y="327316"/>
                </a:lnTo>
                <a:lnTo>
                  <a:pt x="0" y="327316"/>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pic>
        <p:nvPicPr>
          <p:cNvPr id="14" name="Picture 14" descr="diagram bar"/>
          <p:cNvPicPr>
            <a:picLocks noChangeAspect="1"/>
          </p:cNvPicPr>
          <p:nvPr/>
        </p:nvPicPr>
        <p:blipFill>
          <a:blip r:embed="rId6"/>
          <a:stretch>
            <a:fillRect/>
          </a:stretch>
        </p:blipFill>
        <p:spPr>
          <a:xfrm>
            <a:off x="558012" y="4816261"/>
            <a:ext cx="5648255" cy="4912727"/>
          </a:xfrm>
          <a:prstGeom prst="rect">
            <a:avLst/>
          </a:prstGeom>
        </p:spPr>
      </p:pic>
      <p:sp>
        <p:nvSpPr>
          <p:cNvPr id="15" name="AutoShape 15">
            <a:extLst>
              <a:ext uri="{C183D7F6-B498-43B3-948B-1728B52AA6E4}">
                <adec:decorative xmlns:adec="http://schemas.microsoft.com/office/drawing/2017/decorative" xmlns="" val="1"/>
              </a:ext>
            </a:extLst>
          </p:cNvPr>
          <p:cNvSpPr/>
          <p:nvPr/>
        </p:nvSpPr>
        <p:spPr>
          <a:xfrm>
            <a:off x="6790766" y="5039299"/>
            <a:ext cx="4706469" cy="0"/>
          </a:xfrm>
          <a:prstGeom prst="line">
            <a:avLst/>
          </a:prstGeom>
          <a:ln w="19050" cap="flat">
            <a:solidFill>
              <a:srgbClr val="202020"/>
            </a:solidFill>
            <a:prstDash val="solid"/>
            <a:headEnd type="none" w="sm" len="sm"/>
            <a:tailEnd type="none" w="sm" len="sm"/>
          </a:ln>
        </p:spPr>
      </p:sp>
      <p:sp>
        <p:nvSpPr>
          <p:cNvPr id="16" name="Freeform 16">
            <a:extLst>
              <a:ext uri="{C183D7F6-B498-43B3-948B-1728B52AA6E4}">
                <adec:decorative xmlns:adec="http://schemas.microsoft.com/office/drawing/2017/decorative" xmlns="" val="1"/>
              </a:ext>
            </a:extLst>
          </p:cNvPr>
          <p:cNvSpPr/>
          <p:nvPr/>
        </p:nvSpPr>
        <p:spPr>
          <a:xfrm>
            <a:off x="11169919" y="4443532"/>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pic>
        <p:nvPicPr>
          <p:cNvPr id="17" name="Picture 17" descr="diagram bar"/>
          <p:cNvPicPr>
            <a:picLocks noChangeAspect="1"/>
          </p:cNvPicPr>
          <p:nvPr/>
        </p:nvPicPr>
        <p:blipFill>
          <a:blip r:embed="rId7"/>
          <a:stretch>
            <a:fillRect/>
          </a:stretch>
        </p:blipFill>
        <p:spPr>
          <a:xfrm>
            <a:off x="6323433" y="4816261"/>
            <a:ext cx="5648255" cy="4912727"/>
          </a:xfrm>
          <a:prstGeom prst="rect">
            <a:avLst/>
          </a:prstGeom>
        </p:spPr>
      </p:pic>
      <p:sp>
        <p:nvSpPr>
          <p:cNvPr id="18" name="AutoShape 18">
            <a:extLst>
              <a:ext uri="{C183D7F6-B498-43B3-948B-1728B52AA6E4}">
                <adec:decorative xmlns:adec="http://schemas.microsoft.com/office/drawing/2017/decorative" xmlns="" val="1"/>
              </a:ext>
            </a:extLst>
          </p:cNvPr>
          <p:cNvSpPr/>
          <p:nvPr/>
        </p:nvSpPr>
        <p:spPr>
          <a:xfrm>
            <a:off x="12556187" y="5039299"/>
            <a:ext cx="4706469" cy="0"/>
          </a:xfrm>
          <a:prstGeom prst="line">
            <a:avLst/>
          </a:prstGeom>
          <a:ln w="19050" cap="flat">
            <a:solidFill>
              <a:srgbClr val="202020"/>
            </a:solidFill>
            <a:prstDash val="solid"/>
            <a:headEnd type="none" w="sm" len="sm"/>
            <a:tailEnd type="none" w="sm" len="sm"/>
          </a:ln>
        </p:spPr>
      </p:sp>
      <p:sp>
        <p:nvSpPr>
          <p:cNvPr id="19" name="Freeform 19">
            <a:extLst>
              <a:ext uri="{C183D7F6-B498-43B3-948B-1728B52AA6E4}">
                <adec:decorative xmlns:adec="http://schemas.microsoft.com/office/drawing/2017/decorative" xmlns="" val="1"/>
              </a:ext>
            </a:extLst>
          </p:cNvPr>
          <p:cNvSpPr/>
          <p:nvPr/>
        </p:nvSpPr>
        <p:spPr>
          <a:xfrm>
            <a:off x="16935340" y="4443532"/>
            <a:ext cx="327315" cy="327315"/>
          </a:xfrm>
          <a:custGeom>
            <a:avLst/>
            <a:gdLst/>
            <a:ahLst/>
            <a:cxnLst/>
            <a:rect l="l" t="t" r="r" b="b"/>
            <a:pathLst>
              <a:path w="327315" h="327315">
                <a:moveTo>
                  <a:pt x="0" y="0"/>
                </a:moveTo>
                <a:lnTo>
                  <a:pt x="327316" y="0"/>
                </a:lnTo>
                <a:lnTo>
                  <a:pt x="327316" y="327316"/>
                </a:lnTo>
                <a:lnTo>
                  <a:pt x="0" y="327316"/>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pic>
        <p:nvPicPr>
          <p:cNvPr id="20" name="Picture 20" descr="diagram bar"/>
          <p:cNvPicPr>
            <a:picLocks noChangeAspect="1"/>
          </p:cNvPicPr>
          <p:nvPr/>
        </p:nvPicPr>
        <p:blipFill>
          <a:blip r:embed="rId8"/>
          <a:stretch>
            <a:fillRect/>
          </a:stretch>
        </p:blipFill>
        <p:spPr>
          <a:xfrm>
            <a:off x="12139636" y="4821183"/>
            <a:ext cx="5589197" cy="4902884"/>
          </a:xfrm>
          <a:prstGeom prst="rect">
            <a:avLst/>
          </a:prstGeom>
        </p:spPr>
      </p:pic>
      <p:sp>
        <p:nvSpPr>
          <p:cNvPr id="21" name="TextBox 21"/>
          <p:cNvSpPr txBox="1"/>
          <p:nvPr/>
        </p:nvSpPr>
        <p:spPr>
          <a:xfrm>
            <a:off x="1028700" y="4405412"/>
            <a:ext cx="4169128"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Expanded Outreach</a:t>
            </a:r>
          </a:p>
        </p:txBody>
      </p:sp>
      <p:sp>
        <p:nvSpPr>
          <p:cNvPr id="22" name="TextBox 22"/>
          <p:cNvSpPr txBox="1"/>
          <p:nvPr/>
        </p:nvSpPr>
        <p:spPr>
          <a:xfrm>
            <a:off x="6794121" y="4405412"/>
            <a:ext cx="4169128"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Spend Targets</a:t>
            </a:r>
          </a:p>
        </p:txBody>
      </p:sp>
      <p:sp>
        <p:nvSpPr>
          <p:cNvPr id="23" name="TextBox 23"/>
          <p:cNvSpPr txBox="1"/>
          <p:nvPr/>
        </p:nvSpPr>
        <p:spPr>
          <a:xfrm>
            <a:off x="12559543" y="4405412"/>
            <a:ext cx="4169128"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New Initiatives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grpSp>
        <p:nvGrpSpPr>
          <p:cNvPr id="3" name="Group 3"/>
          <p:cNvGrpSpPr/>
          <p:nvPr/>
        </p:nvGrpSpPr>
        <p:grpSpPr>
          <a:xfrm>
            <a:off x="0" y="5627"/>
            <a:ext cx="12253677" cy="10281373"/>
            <a:chOff x="0" y="0"/>
            <a:chExt cx="3227306" cy="2707851"/>
          </a:xfrm>
        </p:grpSpPr>
        <p:sp>
          <p:nvSpPr>
            <p:cNvPr id="4" name="Freeform 4">
              <a:extLst>
                <a:ext uri="{C183D7F6-B498-43B3-948B-1728B52AA6E4}">
                  <adec:decorative xmlns:adec="http://schemas.microsoft.com/office/drawing/2017/decorative" xmlns="" val="1"/>
                </a:ext>
              </a:extLst>
            </p:cNvPr>
            <p:cNvSpPr/>
            <p:nvPr/>
          </p:nvSpPr>
          <p:spPr>
            <a:xfrm>
              <a:off x="0" y="0"/>
              <a:ext cx="3227306" cy="2707851"/>
            </a:xfrm>
            <a:custGeom>
              <a:avLst/>
              <a:gdLst/>
              <a:ahLst/>
              <a:cxnLst/>
              <a:rect l="l" t="t" r="r" b="b"/>
              <a:pathLst>
                <a:path w="3227306" h="2707851">
                  <a:moveTo>
                    <a:pt x="0" y="0"/>
                  </a:moveTo>
                  <a:lnTo>
                    <a:pt x="3227306" y="0"/>
                  </a:lnTo>
                  <a:lnTo>
                    <a:pt x="3227306" y="2707851"/>
                  </a:lnTo>
                  <a:lnTo>
                    <a:pt x="0" y="2707851"/>
                  </a:lnTo>
                  <a:close/>
                </a:path>
              </a:pathLst>
            </a:custGeom>
            <a:solidFill>
              <a:srgbClr val="FFFFF4"/>
            </a:solidFill>
          </p:spPr>
        </p:sp>
        <p:sp>
          <p:nvSpPr>
            <p:cNvPr id="5" name="TextBox 5"/>
            <p:cNvSpPr txBox="1"/>
            <p:nvPr/>
          </p:nvSpPr>
          <p:spPr>
            <a:xfrm>
              <a:off x="0" y="-38100"/>
              <a:ext cx="3227306" cy="2745951"/>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6" name="Freeform 6">
            <a:extLst>
              <a:ext uri="{C183D7F6-B498-43B3-948B-1728B52AA6E4}">
                <adec:decorative xmlns:adec="http://schemas.microsoft.com/office/drawing/2017/decorative" xmlns="" val="1"/>
              </a:ext>
            </a:extLst>
          </p:cNvPr>
          <p:cNvSpPr/>
          <p:nvPr/>
        </p:nvSpPr>
        <p:spPr>
          <a:xfrm rot="-5400000">
            <a:off x="9009662" y="169640"/>
            <a:ext cx="4325353" cy="2162676"/>
          </a:xfrm>
          <a:custGeom>
            <a:avLst/>
            <a:gdLst/>
            <a:ahLst/>
            <a:cxnLst/>
            <a:rect l="l" t="t" r="r" b="b"/>
            <a:pathLst>
              <a:path w="4325353" h="2162676">
                <a:moveTo>
                  <a:pt x="0" y="0"/>
                </a:moveTo>
                <a:lnTo>
                  <a:pt x="4325353" y="0"/>
                </a:lnTo>
                <a:lnTo>
                  <a:pt x="4325353" y="2162676"/>
                </a:lnTo>
                <a:lnTo>
                  <a:pt x="0" y="216267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a:extLst>
              <a:ext uri="{C183D7F6-B498-43B3-948B-1728B52AA6E4}">
                <adec:decorative xmlns:adec="http://schemas.microsoft.com/office/drawing/2017/decorative" xmlns="" val="1"/>
              </a:ext>
            </a:extLst>
          </p:cNvPr>
          <p:cNvSpPr/>
          <p:nvPr/>
        </p:nvSpPr>
        <p:spPr>
          <a:xfrm flipH="1">
            <a:off x="8858001" y="-266603"/>
            <a:ext cx="3269429" cy="3374894"/>
          </a:xfrm>
          <a:custGeom>
            <a:avLst/>
            <a:gdLst/>
            <a:ahLst/>
            <a:cxnLst/>
            <a:rect l="l" t="t" r="r" b="b"/>
            <a:pathLst>
              <a:path w="3269429" h="3374894">
                <a:moveTo>
                  <a:pt x="3269429" y="0"/>
                </a:moveTo>
                <a:lnTo>
                  <a:pt x="0" y="0"/>
                </a:lnTo>
                <a:lnTo>
                  <a:pt x="0" y="3374895"/>
                </a:lnTo>
                <a:lnTo>
                  <a:pt x="3269429" y="3374895"/>
                </a:lnTo>
                <a:lnTo>
                  <a:pt x="3269429" y="0"/>
                </a:lnTo>
                <a:close/>
              </a:path>
            </a:pathLst>
          </a:custGeom>
          <a:blipFill>
            <a:blip r:embed="rId5"/>
            <a:stretch>
              <a:fillRect/>
            </a:stretch>
          </a:blipFill>
        </p:spPr>
      </p:sp>
      <p:sp>
        <p:nvSpPr>
          <p:cNvPr id="8" name="TextBox 8"/>
          <p:cNvSpPr txBox="1"/>
          <p:nvPr/>
        </p:nvSpPr>
        <p:spPr>
          <a:xfrm>
            <a:off x="1028700" y="1818627"/>
            <a:ext cx="10031363" cy="1850792"/>
          </a:xfrm>
          <a:prstGeom prst="rect">
            <a:avLst/>
          </a:prstGeom>
        </p:spPr>
        <p:txBody>
          <a:bodyPr lIns="0" tIns="0" rIns="0" bIns="0" rtlCol="0" anchor="t">
            <a:spAutoFit/>
          </a:bodyPr>
          <a:lstStyle/>
          <a:p>
            <a:pPr marL="0" lvl="0" indent="0" algn="l">
              <a:lnSpc>
                <a:spcPts val="14279"/>
              </a:lnSpc>
            </a:pPr>
            <a:r>
              <a:rPr lang="en-US" sz="12981" spc="-519">
                <a:solidFill>
                  <a:srgbClr val="202020"/>
                </a:solidFill>
                <a:latin typeface="Inter"/>
                <a:ea typeface="Inter"/>
                <a:cs typeface="Inter"/>
                <a:sym typeface="Inter"/>
              </a:rPr>
              <a:t>Geographic</a:t>
            </a:r>
          </a:p>
        </p:txBody>
      </p:sp>
      <p:sp>
        <p:nvSpPr>
          <p:cNvPr id="9" name="TextBox 9"/>
          <p:cNvSpPr txBox="1"/>
          <p:nvPr/>
        </p:nvSpPr>
        <p:spPr>
          <a:xfrm>
            <a:off x="1028700" y="3573115"/>
            <a:ext cx="10031363" cy="1850792"/>
          </a:xfrm>
          <a:prstGeom prst="rect">
            <a:avLst/>
          </a:prstGeom>
        </p:spPr>
        <p:txBody>
          <a:bodyPr lIns="0" tIns="0" rIns="0" bIns="0" rtlCol="0" anchor="t">
            <a:spAutoFit/>
          </a:bodyPr>
          <a:lstStyle/>
          <a:p>
            <a:pPr marL="0" lvl="0" indent="0" algn="l">
              <a:lnSpc>
                <a:spcPts val="14279"/>
              </a:lnSpc>
            </a:pPr>
            <a:r>
              <a:rPr lang="en-US" sz="12981" b="1" spc="-519">
                <a:solidFill>
                  <a:srgbClr val="202020"/>
                </a:solidFill>
                <a:latin typeface="Inter Bold"/>
                <a:ea typeface="Inter Bold"/>
                <a:cs typeface="Inter Bold"/>
                <a:sym typeface="Inter Bold"/>
              </a:rPr>
              <a:t>Footprint.</a:t>
            </a:r>
          </a:p>
        </p:txBody>
      </p:sp>
      <p:grpSp>
        <p:nvGrpSpPr>
          <p:cNvPr id="10" name="Group 10"/>
          <p:cNvGrpSpPr/>
          <p:nvPr/>
        </p:nvGrpSpPr>
        <p:grpSpPr>
          <a:xfrm>
            <a:off x="11429851" y="1028700"/>
            <a:ext cx="5829449" cy="8229600"/>
            <a:chOff x="0" y="0"/>
            <a:chExt cx="903134" cy="1274980"/>
          </a:xfrm>
        </p:grpSpPr>
        <p:sp>
          <p:nvSpPr>
            <p:cNvPr id="11" name="Freeform 11"/>
            <p:cNvSpPr/>
            <p:nvPr/>
          </p:nvSpPr>
          <p:spPr>
            <a:xfrm>
              <a:off x="0" y="0"/>
              <a:ext cx="903134" cy="1274980"/>
            </a:xfrm>
            <a:custGeom>
              <a:avLst/>
              <a:gdLst/>
              <a:ahLst/>
              <a:cxnLst/>
              <a:rect l="l" t="t" r="r" b="b"/>
              <a:pathLst>
                <a:path w="903134" h="1274980">
                  <a:moveTo>
                    <a:pt x="0" y="0"/>
                  </a:moveTo>
                  <a:lnTo>
                    <a:pt x="903134" y="0"/>
                  </a:lnTo>
                  <a:lnTo>
                    <a:pt x="903134" y="1274980"/>
                  </a:lnTo>
                  <a:lnTo>
                    <a:pt x="0" y="1274980"/>
                  </a:lnTo>
                  <a:close/>
                </a:path>
              </a:pathLst>
            </a:custGeom>
            <a:blipFill>
              <a:blip r:embed="rId6"/>
              <a:stretch>
                <a:fillRect t="-506" b="-506"/>
              </a:stretch>
            </a:blipFill>
          </p:spPr>
        </p:sp>
      </p:grpSp>
      <p:sp>
        <p:nvSpPr>
          <p:cNvPr id="12" name="AutoShape 12">
            <a:extLst>
              <a:ext uri="{C183D7F6-B498-43B3-948B-1728B52AA6E4}">
                <adec:decorative xmlns:adec="http://schemas.microsoft.com/office/drawing/2017/decorative" xmlns="" val="1"/>
              </a:ext>
            </a:extLst>
          </p:cNvPr>
          <p:cNvSpPr/>
          <p:nvPr/>
        </p:nvSpPr>
        <p:spPr>
          <a:xfrm>
            <a:off x="1025344" y="6351413"/>
            <a:ext cx="9381646" cy="0"/>
          </a:xfrm>
          <a:prstGeom prst="line">
            <a:avLst/>
          </a:prstGeom>
          <a:ln w="19050" cap="flat">
            <a:solidFill>
              <a:srgbClr val="202020"/>
            </a:solidFill>
            <a:prstDash val="solid"/>
            <a:headEnd type="none" w="sm" len="sm"/>
            <a:tailEnd type="none" w="sm" len="sm"/>
          </a:ln>
        </p:spPr>
      </p:sp>
      <p:sp>
        <p:nvSpPr>
          <p:cNvPr id="13" name="AutoShape 13">
            <a:extLst>
              <a:ext uri="{C183D7F6-B498-43B3-948B-1728B52AA6E4}">
                <adec:decorative xmlns:adec="http://schemas.microsoft.com/office/drawing/2017/decorative" xmlns="" val="1"/>
              </a:ext>
            </a:extLst>
          </p:cNvPr>
          <p:cNvSpPr/>
          <p:nvPr/>
        </p:nvSpPr>
        <p:spPr>
          <a:xfrm>
            <a:off x="1025344" y="8311337"/>
            <a:ext cx="9381646" cy="0"/>
          </a:xfrm>
          <a:prstGeom prst="line">
            <a:avLst/>
          </a:prstGeom>
          <a:ln w="19050" cap="flat">
            <a:solidFill>
              <a:srgbClr val="202020"/>
            </a:solidFill>
            <a:prstDash val="solid"/>
            <a:headEnd type="none" w="sm" len="sm"/>
            <a:tailEnd type="none" w="sm" len="sm"/>
          </a:ln>
        </p:spPr>
      </p:sp>
      <p:sp>
        <p:nvSpPr>
          <p:cNvPr id="14" name="Freeform 14">
            <a:extLst>
              <a:ext uri="{C183D7F6-B498-43B3-948B-1728B52AA6E4}">
                <adec:decorative xmlns:adec="http://schemas.microsoft.com/office/drawing/2017/decorative" xmlns="" val="1"/>
              </a:ext>
            </a:extLst>
          </p:cNvPr>
          <p:cNvSpPr/>
          <p:nvPr/>
        </p:nvSpPr>
        <p:spPr>
          <a:xfrm>
            <a:off x="10079675" y="5755647"/>
            <a:ext cx="327315" cy="327315"/>
          </a:xfrm>
          <a:custGeom>
            <a:avLst/>
            <a:gdLst/>
            <a:ahLst/>
            <a:cxnLst/>
            <a:rect l="l" t="t" r="r" b="b"/>
            <a:pathLst>
              <a:path w="327315" h="327315">
                <a:moveTo>
                  <a:pt x="0" y="0"/>
                </a:moveTo>
                <a:lnTo>
                  <a:pt x="327315" y="0"/>
                </a:lnTo>
                <a:lnTo>
                  <a:pt x="327315" y="327315"/>
                </a:lnTo>
                <a:lnTo>
                  <a:pt x="0" y="327315"/>
                </a:lnTo>
                <a:lnTo>
                  <a:pt x="0" y="0"/>
                </a:lnTo>
                <a:close/>
              </a:path>
            </a:pathLst>
          </a:custGeom>
          <a:blipFill>
            <a:blip r:embed="rId7" cstate="print">
              <a:extLst>
                <a:ext uri="{96DAC541-7B7A-43D3-8B79-37D633B846F1}">
                  <asvg:svgBlip xmlns:asvg="http://schemas.microsoft.com/office/drawing/2016/SVG/main" xmlns="" r:embed="rId8"/>
                </a:ext>
              </a:extLst>
            </a:blip>
            <a:stretch>
              <a:fillRect/>
            </a:stretch>
          </a:blipFill>
        </p:spPr>
      </p:sp>
      <p:sp>
        <p:nvSpPr>
          <p:cNvPr id="15" name="Freeform 15">
            <a:extLst>
              <a:ext uri="{C183D7F6-B498-43B3-948B-1728B52AA6E4}">
                <adec:decorative xmlns:adec="http://schemas.microsoft.com/office/drawing/2017/decorative" xmlns="" val="1"/>
              </a:ext>
            </a:extLst>
          </p:cNvPr>
          <p:cNvSpPr/>
          <p:nvPr/>
        </p:nvSpPr>
        <p:spPr>
          <a:xfrm>
            <a:off x="10079675" y="7715571"/>
            <a:ext cx="327315" cy="327315"/>
          </a:xfrm>
          <a:custGeom>
            <a:avLst/>
            <a:gdLst/>
            <a:ahLst/>
            <a:cxnLst/>
            <a:rect l="l" t="t" r="r" b="b"/>
            <a:pathLst>
              <a:path w="327315" h="327315">
                <a:moveTo>
                  <a:pt x="0" y="0"/>
                </a:moveTo>
                <a:lnTo>
                  <a:pt x="327315" y="0"/>
                </a:lnTo>
                <a:lnTo>
                  <a:pt x="327315" y="327315"/>
                </a:lnTo>
                <a:lnTo>
                  <a:pt x="0" y="327315"/>
                </a:lnTo>
                <a:lnTo>
                  <a:pt x="0" y="0"/>
                </a:lnTo>
                <a:close/>
              </a:path>
            </a:pathLst>
          </a:custGeom>
          <a:blipFill>
            <a:blip r:embed="rId7" cstate="print">
              <a:extLst>
                <a:ext uri="{96DAC541-7B7A-43D3-8B79-37D633B846F1}">
                  <asvg:svgBlip xmlns:asvg="http://schemas.microsoft.com/office/drawing/2016/SVG/main" xmlns="" r:embed="rId8"/>
                </a:ext>
              </a:extLst>
            </a:blip>
            <a:stretch>
              <a:fillRect/>
            </a:stretch>
          </a:blipFill>
        </p:spPr>
      </p:sp>
      <p:sp>
        <p:nvSpPr>
          <p:cNvPr id="16" name="TextBox 16"/>
          <p:cNvSpPr txBox="1"/>
          <p:nvPr/>
        </p:nvSpPr>
        <p:spPr>
          <a:xfrm>
            <a:off x="1028700" y="5708001"/>
            <a:ext cx="8115300" cy="272344"/>
          </a:xfrm>
          <a:prstGeom prst="rect">
            <a:avLst/>
          </a:prstGeom>
        </p:spPr>
        <p:txBody>
          <a:bodyPr lIns="0" tIns="0" rIns="0" bIns="0" rtlCol="0" anchor="t">
            <a:spAutoFit/>
          </a:bodyPr>
          <a:lstStyle/>
          <a:p>
            <a:pPr marL="0" lvl="0" indent="0" algn="l">
              <a:lnSpc>
                <a:spcPts val="2138"/>
              </a:lnSpc>
            </a:pPr>
            <a:r>
              <a:rPr lang="en-US" sz="1944" b="1" spc="-77">
                <a:solidFill>
                  <a:srgbClr val="1B5D0A"/>
                </a:solidFill>
                <a:latin typeface="Arial Unicode Bold"/>
                <a:ea typeface="Arial Unicode Bold"/>
                <a:cs typeface="Arial Unicode Bold"/>
                <a:sym typeface="Arial Unicode Bold"/>
              </a:rPr>
              <a:t>States &amp; Districts Reached Across India.</a:t>
            </a:r>
          </a:p>
        </p:txBody>
      </p:sp>
      <p:sp>
        <p:nvSpPr>
          <p:cNvPr id="17" name="TextBox 17"/>
          <p:cNvSpPr txBox="1"/>
          <p:nvPr/>
        </p:nvSpPr>
        <p:spPr>
          <a:xfrm>
            <a:off x="1028700" y="7667925"/>
            <a:ext cx="8115300" cy="272344"/>
          </a:xfrm>
          <a:prstGeom prst="rect">
            <a:avLst/>
          </a:prstGeom>
        </p:spPr>
        <p:txBody>
          <a:bodyPr lIns="0" tIns="0" rIns="0" bIns="0" rtlCol="0" anchor="t">
            <a:spAutoFit/>
          </a:bodyPr>
          <a:lstStyle/>
          <a:p>
            <a:pPr marL="0" lvl="0" indent="0" algn="l">
              <a:lnSpc>
                <a:spcPts val="2138"/>
              </a:lnSpc>
            </a:pPr>
            <a:r>
              <a:rPr lang="en-US" sz="1944" b="1" spc="-77">
                <a:solidFill>
                  <a:srgbClr val="1B5D0A"/>
                </a:solidFill>
                <a:latin typeface="Arial Unicode Bold"/>
                <a:ea typeface="Arial Unicode Bold"/>
                <a:cs typeface="Arial Unicode Bold"/>
                <a:sym typeface="Arial Unicode Bold"/>
              </a:rPr>
              <a:t>Rural vs. Urban Distribution &amp; Community Reach.</a:t>
            </a:r>
          </a:p>
        </p:txBody>
      </p:sp>
      <p:sp>
        <p:nvSpPr>
          <p:cNvPr id="18" name="TextBox 18"/>
          <p:cNvSpPr txBox="1"/>
          <p:nvPr/>
        </p:nvSpPr>
        <p:spPr>
          <a:xfrm>
            <a:off x="1028700" y="6537625"/>
            <a:ext cx="9378290" cy="681450"/>
          </a:xfrm>
          <a:prstGeom prst="rect">
            <a:avLst/>
          </a:prstGeom>
        </p:spPr>
        <p:txBody>
          <a:bodyPr lIns="0" tIns="0" rIns="0" bIns="0" rtlCol="0" anchor="t">
            <a:spAutoFit/>
          </a:bodyPr>
          <a:lstStyle/>
          <a:p>
            <a:pPr marL="0" lvl="0" indent="0" algn="just">
              <a:lnSpc>
                <a:spcPts val="1814"/>
              </a:lnSpc>
            </a:pPr>
            <a:r>
              <a:rPr lang="en-US" sz="1296">
                <a:solidFill>
                  <a:srgbClr val="202020"/>
                </a:solidFill>
                <a:latin typeface="Arial Unicode"/>
                <a:ea typeface="Arial Unicode"/>
                <a:cs typeface="Arial Unicode"/>
                <a:sym typeface="Arial Unicode"/>
              </a:rPr>
              <a:t>Garuda Power's CSR initiatives span multiple states including Maharashtra, Karnataka, Rajasthan, and Odisha. Over 12 districts have been directly impacted, with beneficiaries spread across both rural villages and urban communities, ensuring inclusive and wide-reaching development across 2023–26.</a:t>
            </a:r>
          </a:p>
        </p:txBody>
      </p:sp>
      <p:sp>
        <p:nvSpPr>
          <p:cNvPr id="19" name="TextBox 19"/>
          <p:cNvSpPr txBox="1"/>
          <p:nvPr/>
        </p:nvSpPr>
        <p:spPr>
          <a:xfrm>
            <a:off x="1028700" y="8497550"/>
            <a:ext cx="9378290" cy="681450"/>
          </a:xfrm>
          <a:prstGeom prst="rect">
            <a:avLst/>
          </a:prstGeom>
        </p:spPr>
        <p:txBody>
          <a:bodyPr lIns="0" tIns="0" rIns="0" bIns="0" rtlCol="0" anchor="t">
            <a:spAutoFit/>
          </a:bodyPr>
          <a:lstStyle/>
          <a:p>
            <a:pPr marL="0" lvl="0" indent="0" algn="just">
              <a:lnSpc>
                <a:spcPts val="1814"/>
              </a:lnSpc>
            </a:pPr>
            <a:r>
              <a:rPr lang="en-US" sz="1296">
                <a:solidFill>
                  <a:srgbClr val="202020"/>
                </a:solidFill>
                <a:latin typeface="Arial Unicode"/>
                <a:ea typeface="Arial Unicode"/>
                <a:cs typeface="Arial Unicode"/>
                <a:sym typeface="Arial Unicode"/>
              </a:rPr>
              <a:t>Approximately 72% of CSR investments are directed toward rural communities, addressing grassroots needs in health, education, and sanitation. The remaining 28% supports urban and peri-urban populations, with implementation partners ensuring last-mile delivery across all geographies.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grpSp>
        <p:nvGrpSpPr>
          <p:cNvPr id="3" name="Group 3"/>
          <p:cNvGrpSpPr/>
          <p:nvPr/>
        </p:nvGrpSpPr>
        <p:grpSpPr>
          <a:xfrm>
            <a:off x="-335185" y="4520622"/>
            <a:ext cx="2708720" cy="2708720"/>
            <a:chOff x="0" y="0"/>
            <a:chExt cx="812800" cy="812800"/>
          </a:xfrm>
        </p:grpSpPr>
        <p:sp>
          <p:nvSpPr>
            <p:cNvPr id="4" name="Freeform 4">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5" name="TextBox 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6" name="Group 6"/>
          <p:cNvGrpSpPr/>
          <p:nvPr/>
        </p:nvGrpSpPr>
        <p:grpSpPr>
          <a:xfrm>
            <a:off x="1019175" y="3926586"/>
            <a:ext cx="7864013" cy="5331714"/>
            <a:chOff x="0" y="0"/>
            <a:chExt cx="2071180" cy="1404238"/>
          </a:xfrm>
        </p:grpSpPr>
        <p:sp>
          <p:nvSpPr>
            <p:cNvPr id="7" name="Freeform 7">
              <a:extLst>
                <a:ext uri="{C183D7F6-B498-43B3-948B-1728B52AA6E4}">
                  <adec:decorative xmlns:adec="http://schemas.microsoft.com/office/drawing/2017/decorative" xmlns="" val="1"/>
                </a:ext>
              </a:extLst>
            </p:cNvPr>
            <p:cNvSpPr/>
            <p:nvPr/>
          </p:nvSpPr>
          <p:spPr>
            <a:xfrm>
              <a:off x="0" y="0"/>
              <a:ext cx="2071180" cy="1404238"/>
            </a:xfrm>
            <a:custGeom>
              <a:avLst/>
              <a:gdLst/>
              <a:ahLst/>
              <a:cxnLst/>
              <a:rect l="l" t="t" r="r" b="b"/>
              <a:pathLst>
                <a:path w="2071180" h="1404238">
                  <a:moveTo>
                    <a:pt x="0" y="0"/>
                  </a:moveTo>
                  <a:lnTo>
                    <a:pt x="2071180" y="0"/>
                  </a:lnTo>
                  <a:lnTo>
                    <a:pt x="2071180" y="1404238"/>
                  </a:lnTo>
                  <a:lnTo>
                    <a:pt x="0" y="1404238"/>
                  </a:lnTo>
                  <a:close/>
                </a:path>
              </a:pathLst>
            </a:custGeom>
            <a:solidFill>
              <a:srgbClr val="FFFFF4"/>
            </a:solidFill>
          </p:spPr>
        </p:sp>
        <p:sp>
          <p:nvSpPr>
            <p:cNvPr id="8" name="TextBox 8"/>
            <p:cNvSpPr txBox="1"/>
            <p:nvPr/>
          </p:nvSpPr>
          <p:spPr>
            <a:xfrm>
              <a:off x="0" y="-38100"/>
              <a:ext cx="2071180" cy="1442338"/>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9" name="Freeform 9">
            <a:extLst>
              <a:ext uri="{C183D7F6-B498-43B3-948B-1728B52AA6E4}">
                <adec:decorative xmlns:adec="http://schemas.microsoft.com/office/drawing/2017/decorative" xmlns="" val="1"/>
              </a:ext>
            </a:extLst>
          </p:cNvPr>
          <p:cNvSpPr/>
          <p:nvPr/>
        </p:nvSpPr>
        <p:spPr>
          <a:xfrm rot="825268" flipH="1" flipV="1">
            <a:off x="-189827" y="3882123"/>
            <a:ext cx="1748766" cy="1656956"/>
          </a:xfrm>
          <a:custGeom>
            <a:avLst/>
            <a:gdLst/>
            <a:ahLst/>
            <a:cxnLst/>
            <a:rect l="l" t="t" r="r" b="b"/>
            <a:pathLst>
              <a:path w="1748766" h="1656956">
                <a:moveTo>
                  <a:pt x="1748766" y="1656955"/>
                </a:moveTo>
                <a:lnTo>
                  <a:pt x="0" y="1656955"/>
                </a:lnTo>
                <a:lnTo>
                  <a:pt x="0" y="0"/>
                </a:lnTo>
                <a:lnTo>
                  <a:pt x="1748766" y="0"/>
                </a:lnTo>
                <a:lnTo>
                  <a:pt x="1748766" y="1656955"/>
                </a:lnTo>
                <a:close/>
              </a:path>
            </a:pathLst>
          </a:custGeom>
          <a:blipFill>
            <a:blip r:embed="rId3" cstate="print"/>
            <a:stretch>
              <a:fillRect/>
            </a:stretch>
          </a:blipFill>
        </p:spPr>
      </p:sp>
      <p:grpSp>
        <p:nvGrpSpPr>
          <p:cNvPr id="10" name="Group 10"/>
          <p:cNvGrpSpPr/>
          <p:nvPr/>
        </p:nvGrpSpPr>
        <p:grpSpPr>
          <a:xfrm>
            <a:off x="15489267" y="7497792"/>
            <a:ext cx="3521015" cy="3521015"/>
            <a:chOff x="0" y="0"/>
            <a:chExt cx="812800" cy="812800"/>
          </a:xfrm>
        </p:grpSpPr>
        <p:sp>
          <p:nvSpPr>
            <p:cNvPr id="11" name="Freeform 11">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13" name="Group 13"/>
          <p:cNvGrpSpPr/>
          <p:nvPr/>
        </p:nvGrpSpPr>
        <p:grpSpPr>
          <a:xfrm>
            <a:off x="9385762" y="3926586"/>
            <a:ext cx="7864013" cy="5331714"/>
            <a:chOff x="0" y="0"/>
            <a:chExt cx="1218341" cy="826022"/>
          </a:xfrm>
        </p:grpSpPr>
        <p:sp>
          <p:nvSpPr>
            <p:cNvPr id="14" name="Freeform 14"/>
            <p:cNvSpPr/>
            <p:nvPr/>
          </p:nvSpPr>
          <p:spPr>
            <a:xfrm>
              <a:off x="0" y="0"/>
              <a:ext cx="1218341" cy="826022"/>
            </a:xfrm>
            <a:custGeom>
              <a:avLst/>
              <a:gdLst/>
              <a:ahLst/>
              <a:cxnLst/>
              <a:rect l="l" t="t" r="r" b="b"/>
              <a:pathLst>
                <a:path w="1218341" h="826022">
                  <a:moveTo>
                    <a:pt x="0" y="0"/>
                  </a:moveTo>
                  <a:lnTo>
                    <a:pt x="1218341" y="0"/>
                  </a:lnTo>
                  <a:lnTo>
                    <a:pt x="1218341" y="826022"/>
                  </a:lnTo>
                  <a:lnTo>
                    <a:pt x="0" y="826022"/>
                  </a:lnTo>
                  <a:close/>
                </a:path>
              </a:pathLst>
            </a:custGeom>
            <a:blipFill>
              <a:blip r:embed="rId4"/>
              <a:stretch>
                <a:fillRect t="-56" b="-56"/>
              </a:stretch>
            </a:blipFill>
          </p:spPr>
        </p:sp>
      </p:grpSp>
      <p:sp>
        <p:nvSpPr>
          <p:cNvPr id="15" name="Freeform 15">
            <a:extLst>
              <a:ext uri="{C183D7F6-B498-43B3-948B-1728B52AA6E4}">
                <adec:decorative xmlns:adec="http://schemas.microsoft.com/office/drawing/2017/decorative" xmlns="" val="1"/>
              </a:ext>
            </a:extLst>
          </p:cNvPr>
          <p:cNvSpPr/>
          <p:nvPr/>
        </p:nvSpPr>
        <p:spPr>
          <a:xfrm flipH="1">
            <a:off x="15711673" y="7896791"/>
            <a:ext cx="2315515" cy="2390209"/>
          </a:xfrm>
          <a:custGeom>
            <a:avLst/>
            <a:gdLst/>
            <a:ahLst/>
            <a:cxnLst/>
            <a:rect l="l" t="t" r="r" b="b"/>
            <a:pathLst>
              <a:path w="2315515" h="2390209">
                <a:moveTo>
                  <a:pt x="2315515" y="0"/>
                </a:moveTo>
                <a:lnTo>
                  <a:pt x="0" y="0"/>
                </a:lnTo>
                <a:lnTo>
                  <a:pt x="0" y="2390209"/>
                </a:lnTo>
                <a:lnTo>
                  <a:pt x="2315515" y="2390209"/>
                </a:lnTo>
                <a:lnTo>
                  <a:pt x="2315515" y="0"/>
                </a:lnTo>
                <a:close/>
              </a:path>
            </a:pathLst>
          </a:custGeom>
          <a:blipFill>
            <a:blip r:embed="rId5"/>
            <a:stretch>
              <a:fillRect/>
            </a:stretch>
          </a:blipFill>
        </p:spPr>
      </p:sp>
      <p:sp>
        <p:nvSpPr>
          <p:cNvPr id="16" name="AutoShape 16">
            <a:extLst>
              <a:ext uri="{C183D7F6-B498-43B3-948B-1728B52AA6E4}">
                <adec:decorative xmlns:adec="http://schemas.microsoft.com/office/drawing/2017/decorative" xmlns="" val="1"/>
              </a:ext>
            </a:extLst>
          </p:cNvPr>
          <p:cNvSpPr/>
          <p:nvPr/>
        </p:nvSpPr>
        <p:spPr>
          <a:xfrm>
            <a:off x="1730845" y="5164278"/>
            <a:ext cx="6440673" cy="0"/>
          </a:xfrm>
          <a:prstGeom prst="line">
            <a:avLst/>
          </a:prstGeom>
          <a:ln w="19050" cap="flat">
            <a:solidFill>
              <a:srgbClr val="202020"/>
            </a:solidFill>
            <a:prstDash val="solid"/>
            <a:headEnd type="none" w="sm" len="sm"/>
            <a:tailEnd type="none" w="sm" len="sm"/>
          </a:ln>
        </p:spPr>
      </p:sp>
      <p:sp>
        <p:nvSpPr>
          <p:cNvPr id="17" name="AutoShape 17">
            <a:extLst>
              <a:ext uri="{C183D7F6-B498-43B3-948B-1728B52AA6E4}">
                <adec:decorative xmlns:adec="http://schemas.microsoft.com/office/drawing/2017/decorative" xmlns="" val="1"/>
              </a:ext>
            </a:extLst>
          </p:cNvPr>
          <p:cNvSpPr/>
          <p:nvPr/>
        </p:nvSpPr>
        <p:spPr>
          <a:xfrm>
            <a:off x="1730845" y="7497792"/>
            <a:ext cx="6440673" cy="0"/>
          </a:xfrm>
          <a:prstGeom prst="line">
            <a:avLst/>
          </a:prstGeom>
          <a:ln w="19050" cap="flat">
            <a:solidFill>
              <a:srgbClr val="202020"/>
            </a:solidFill>
            <a:prstDash val="solid"/>
            <a:headEnd type="none" w="sm" len="sm"/>
            <a:tailEnd type="none" w="sm" len="sm"/>
          </a:ln>
        </p:spPr>
      </p:sp>
      <p:sp>
        <p:nvSpPr>
          <p:cNvPr id="18" name="Freeform 18">
            <a:extLst>
              <a:ext uri="{C183D7F6-B498-43B3-948B-1728B52AA6E4}">
                <adec:decorative xmlns:adec="http://schemas.microsoft.com/office/drawing/2017/decorative" xmlns="" val="1"/>
              </a:ext>
            </a:extLst>
          </p:cNvPr>
          <p:cNvSpPr/>
          <p:nvPr/>
        </p:nvSpPr>
        <p:spPr>
          <a:xfrm>
            <a:off x="8126900" y="4532527"/>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9" name="Freeform 19">
            <a:extLst>
              <a:ext uri="{C183D7F6-B498-43B3-948B-1728B52AA6E4}">
                <adec:decorative xmlns:adec="http://schemas.microsoft.com/office/drawing/2017/decorative" xmlns="" val="1"/>
              </a:ext>
            </a:extLst>
          </p:cNvPr>
          <p:cNvSpPr/>
          <p:nvPr/>
        </p:nvSpPr>
        <p:spPr>
          <a:xfrm>
            <a:off x="8126900" y="6902026"/>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20" name="TextBox 20"/>
          <p:cNvSpPr txBox="1"/>
          <p:nvPr/>
        </p:nvSpPr>
        <p:spPr>
          <a:xfrm>
            <a:off x="431169" y="1780289"/>
            <a:ext cx="5256960" cy="764378"/>
          </a:xfrm>
          <a:prstGeom prst="rect">
            <a:avLst/>
          </a:prstGeom>
        </p:spPr>
        <p:txBody>
          <a:bodyPr lIns="0" tIns="0" rIns="0" bIns="0" rtlCol="0" anchor="t">
            <a:spAutoFit/>
          </a:bodyPr>
          <a:lstStyle/>
          <a:p>
            <a:pPr marL="0" lvl="0" indent="0" algn="r">
              <a:lnSpc>
                <a:spcPts val="5980"/>
              </a:lnSpc>
            </a:pPr>
            <a:r>
              <a:rPr lang="en-US" sz="5437" spc="-217">
                <a:solidFill>
                  <a:srgbClr val="FFFFF4"/>
                </a:solidFill>
                <a:latin typeface="Inter"/>
                <a:ea typeface="Inter"/>
                <a:cs typeface="Inter"/>
                <a:sym typeface="Inter"/>
              </a:rPr>
              <a:t>Implementation &amp;</a:t>
            </a:r>
          </a:p>
        </p:txBody>
      </p:sp>
      <p:sp>
        <p:nvSpPr>
          <p:cNvPr id="21" name="TextBox 21"/>
          <p:cNvSpPr txBox="1"/>
          <p:nvPr/>
        </p:nvSpPr>
        <p:spPr>
          <a:xfrm>
            <a:off x="6097059" y="1827901"/>
            <a:ext cx="11713334" cy="1391101"/>
          </a:xfrm>
          <a:prstGeom prst="rect">
            <a:avLst/>
          </a:prstGeom>
        </p:spPr>
        <p:txBody>
          <a:bodyPr lIns="0" tIns="0" rIns="0" bIns="0" rtlCol="0" anchor="t">
            <a:spAutoFit/>
          </a:bodyPr>
          <a:lstStyle/>
          <a:p>
            <a:pPr marL="0" lvl="0" indent="0" algn="l">
              <a:lnSpc>
                <a:spcPts val="10764"/>
              </a:lnSpc>
            </a:pPr>
            <a:r>
              <a:rPr lang="en-US" sz="9785" b="1" spc="-391">
                <a:solidFill>
                  <a:srgbClr val="FFFFF4"/>
                </a:solidFill>
                <a:latin typeface="Inter Bold"/>
                <a:ea typeface="Inter Bold"/>
                <a:cs typeface="Inter Bold"/>
                <a:sym typeface="Inter Bold"/>
              </a:rPr>
              <a:t>Partners.</a:t>
            </a:r>
          </a:p>
        </p:txBody>
      </p:sp>
      <p:sp>
        <p:nvSpPr>
          <p:cNvPr id="22" name="TextBox 22"/>
          <p:cNvSpPr txBox="1"/>
          <p:nvPr/>
        </p:nvSpPr>
        <p:spPr>
          <a:xfrm>
            <a:off x="1734201" y="4484881"/>
            <a:ext cx="5912415" cy="251460"/>
          </a:xfrm>
          <a:prstGeom prst="rect">
            <a:avLst/>
          </a:prstGeom>
        </p:spPr>
        <p:txBody>
          <a:bodyPr lIns="0" tIns="0" rIns="0" bIns="0" rtlCol="0" anchor="t">
            <a:spAutoFit/>
          </a:bodyPr>
          <a:lstStyle/>
          <a:p>
            <a:pPr marL="0" lvl="0" indent="0" algn="l">
              <a:lnSpc>
                <a:spcPts val="1979"/>
              </a:lnSpc>
            </a:pPr>
            <a:r>
              <a:rPr lang="en-US" sz="1799" b="1" spc="-71">
                <a:solidFill>
                  <a:srgbClr val="1B5D0A"/>
                </a:solidFill>
                <a:latin typeface="Arial Unicode Bold"/>
                <a:ea typeface="Arial Unicode Bold"/>
                <a:cs typeface="Arial Unicode Bold"/>
                <a:sym typeface="Arial Unicode Bold"/>
              </a:rPr>
              <a:t>Implementation Framework.</a:t>
            </a:r>
          </a:p>
        </p:txBody>
      </p:sp>
      <p:sp>
        <p:nvSpPr>
          <p:cNvPr id="23" name="TextBox 23"/>
          <p:cNvSpPr txBox="1"/>
          <p:nvPr/>
        </p:nvSpPr>
        <p:spPr>
          <a:xfrm>
            <a:off x="1734201" y="6854380"/>
            <a:ext cx="5912415" cy="251460"/>
          </a:xfrm>
          <a:prstGeom prst="rect">
            <a:avLst/>
          </a:prstGeom>
        </p:spPr>
        <p:txBody>
          <a:bodyPr lIns="0" tIns="0" rIns="0" bIns="0" rtlCol="0" anchor="t">
            <a:spAutoFit/>
          </a:bodyPr>
          <a:lstStyle/>
          <a:p>
            <a:pPr marL="0" lvl="0" indent="0" algn="l">
              <a:lnSpc>
                <a:spcPts val="1979"/>
              </a:lnSpc>
            </a:pPr>
            <a:r>
              <a:rPr lang="en-US" sz="1799" b="1" spc="-71">
                <a:solidFill>
                  <a:srgbClr val="1B5D0A"/>
                </a:solidFill>
                <a:latin typeface="Arial Unicode Bold"/>
                <a:ea typeface="Arial Unicode Bold"/>
                <a:cs typeface="Arial Unicode Bold"/>
                <a:sym typeface="Arial Unicode Bold"/>
              </a:rPr>
              <a:t>NGO &amp; Field Partners.</a:t>
            </a:r>
          </a:p>
        </p:txBody>
      </p:sp>
      <p:sp>
        <p:nvSpPr>
          <p:cNvPr id="24" name="TextBox 24"/>
          <p:cNvSpPr txBox="1"/>
          <p:nvPr/>
        </p:nvSpPr>
        <p:spPr>
          <a:xfrm>
            <a:off x="1734201" y="5324030"/>
            <a:ext cx="6437317" cy="1036320"/>
          </a:xfrm>
          <a:prstGeom prst="rect">
            <a:avLst/>
          </a:prstGeom>
        </p:spPr>
        <p:txBody>
          <a:bodyPr lIns="0" tIns="0" rIns="0" bIns="0" rtlCol="0" anchor="t">
            <a:spAutoFit/>
          </a:bodyPr>
          <a:lstStyle/>
          <a:p>
            <a:pPr marL="0" lvl="0" indent="0" algn="just">
              <a:lnSpc>
                <a:spcPts val="1679"/>
              </a:lnSpc>
            </a:pPr>
            <a:r>
              <a:rPr lang="en-US" sz="1200">
                <a:solidFill>
                  <a:srgbClr val="202020"/>
                </a:solidFill>
                <a:latin typeface="Arial Unicode"/>
                <a:ea typeface="Arial Unicode"/>
                <a:cs typeface="Arial Unicode"/>
                <a:sym typeface="Arial Unicode"/>
              </a:rPr>
              <a:t>CSR projects are executed through a structured implementation model involving direct disbursement to verified NGO partners and community organisations. Each partner undergoes due diligence, signs MoUs, and submits utilisation certificates, completion reports, and beneficiary registers to ensure accountability and traceability of all CSR expenditure across all six focus categories.</a:t>
            </a:r>
          </a:p>
        </p:txBody>
      </p:sp>
      <p:sp>
        <p:nvSpPr>
          <p:cNvPr id="25" name="TextBox 25"/>
          <p:cNvSpPr txBox="1"/>
          <p:nvPr/>
        </p:nvSpPr>
        <p:spPr>
          <a:xfrm>
            <a:off x="1734201" y="7693530"/>
            <a:ext cx="6437317" cy="1036320"/>
          </a:xfrm>
          <a:prstGeom prst="rect">
            <a:avLst/>
          </a:prstGeom>
        </p:spPr>
        <p:txBody>
          <a:bodyPr lIns="0" tIns="0" rIns="0" bIns="0" rtlCol="0" anchor="t">
            <a:spAutoFit/>
          </a:bodyPr>
          <a:lstStyle/>
          <a:p>
            <a:pPr marL="0" lvl="0" indent="0" algn="just">
              <a:lnSpc>
                <a:spcPts val="1679"/>
              </a:lnSpc>
            </a:pPr>
            <a:r>
              <a:rPr lang="en-US" sz="1200">
                <a:solidFill>
                  <a:srgbClr val="202020"/>
                </a:solidFill>
                <a:latin typeface="Arial Unicode"/>
                <a:ea typeface="Arial Unicode"/>
                <a:cs typeface="Arial Unicode"/>
                <a:sym typeface="Arial Unicode"/>
              </a:rPr>
              <a:t>Garuda Power works with implementing partners across sports development bodies, health camps, sanitation trusts, educational NGOs, and infrastructure committees. Partner performance is reviewed by the Board CSR Committee annually. Third-party assessments and field visits validate impact, ensuring alignment with Schedule VII of the Companies Act 2013 and MCA CSR-2 filing requirements.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grpSp>
        <p:nvGrpSpPr>
          <p:cNvPr id="3" name="Group 3"/>
          <p:cNvGrpSpPr/>
          <p:nvPr/>
        </p:nvGrpSpPr>
        <p:grpSpPr>
          <a:xfrm>
            <a:off x="1028700" y="1800434"/>
            <a:ext cx="16230600" cy="5154592"/>
            <a:chOff x="0" y="0"/>
            <a:chExt cx="4274726" cy="1357588"/>
          </a:xfrm>
        </p:grpSpPr>
        <p:sp>
          <p:nvSpPr>
            <p:cNvPr id="4" name="Freeform 4">
              <a:extLst>
                <a:ext uri="{C183D7F6-B498-43B3-948B-1728B52AA6E4}">
                  <adec:decorative xmlns:adec="http://schemas.microsoft.com/office/drawing/2017/decorative" xmlns="" val="1"/>
                </a:ext>
              </a:extLst>
            </p:cNvPr>
            <p:cNvSpPr/>
            <p:nvPr/>
          </p:nvSpPr>
          <p:spPr>
            <a:xfrm>
              <a:off x="0" y="0"/>
              <a:ext cx="4274726" cy="1357588"/>
            </a:xfrm>
            <a:custGeom>
              <a:avLst/>
              <a:gdLst/>
              <a:ahLst/>
              <a:cxnLst/>
              <a:rect l="l" t="t" r="r" b="b"/>
              <a:pathLst>
                <a:path w="4274726" h="1357588">
                  <a:moveTo>
                    <a:pt x="0" y="0"/>
                  </a:moveTo>
                  <a:lnTo>
                    <a:pt x="4274726" y="0"/>
                  </a:lnTo>
                  <a:lnTo>
                    <a:pt x="4274726" y="1357588"/>
                  </a:lnTo>
                  <a:lnTo>
                    <a:pt x="0" y="1357588"/>
                  </a:lnTo>
                  <a:close/>
                </a:path>
              </a:pathLst>
            </a:custGeom>
            <a:solidFill>
              <a:srgbClr val="FFFFF4"/>
            </a:solidFill>
          </p:spPr>
        </p:sp>
        <p:sp>
          <p:nvSpPr>
            <p:cNvPr id="5" name="TextBox 5"/>
            <p:cNvSpPr txBox="1"/>
            <p:nvPr/>
          </p:nvSpPr>
          <p:spPr>
            <a:xfrm>
              <a:off x="0" y="-38100"/>
              <a:ext cx="4274726" cy="1395688"/>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6" name="AutoShape 6">
            <a:extLst>
              <a:ext uri="{C183D7F6-B498-43B3-948B-1728B52AA6E4}">
                <adec:decorative xmlns:adec="http://schemas.microsoft.com/office/drawing/2017/decorative" xmlns="" val="1"/>
              </a:ext>
            </a:extLst>
          </p:cNvPr>
          <p:cNvSpPr/>
          <p:nvPr/>
        </p:nvSpPr>
        <p:spPr>
          <a:xfrm>
            <a:off x="2187828" y="2997745"/>
            <a:ext cx="6440673" cy="0"/>
          </a:xfrm>
          <a:prstGeom prst="line">
            <a:avLst/>
          </a:prstGeom>
          <a:ln w="19050" cap="flat">
            <a:solidFill>
              <a:srgbClr val="202020"/>
            </a:solidFill>
            <a:prstDash val="solid"/>
            <a:headEnd type="none" w="sm" len="sm"/>
            <a:tailEnd type="none" w="sm" len="sm"/>
          </a:ln>
        </p:spPr>
      </p:sp>
      <p:sp>
        <p:nvSpPr>
          <p:cNvPr id="7" name="AutoShape 7">
            <a:extLst>
              <a:ext uri="{C183D7F6-B498-43B3-948B-1728B52AA6E4}">
                <adec:decorative xmlns:adec="http://schemas.microsoft.com/office/drawing/2017/decorative" xmlns="" val="1"/>
              </a:ext>
            </a:extLst>
          </p:cNvPr>
          <p:cNvSpPr/>
          <p:nvPr/>
        </p:nvSpPr>
        <p:spPr>
          <a:xfrm>
            <a:off x="2187828" y="5273038"/>
            <a:ext cx="6440673" cy="0"/>
          </a:xfrm>
          <a:prstGeom prst="line">
            <a:avLst/>
          </a:prstGeom>
          <a:ln w="19050" cap="flat">
            <a:solidFill>
              <a:srgbClr val="202020"/>
            </a:solidFill>
            <a:prstDash val="solid"/>
            <a:headEnd type="none" w="sm" len="sm"/>
            <a:tailEnd type="none" w="sm" len="sm"/>
          </a:ln>
        </p:spPr>
      </p:sp>
      <p:sp>
        <p:nvSpPr>
          <p:cNvPr id="8" name="AutoShape 8">
            <a:extLst>
              <a:ext uri="{C183D7F6-B498-43B3-948B-1728B52AA6E4}">
                <adec:decorative xmlns:adec="http://schemas.microsoft.com/office/drawing/2017/decorative" xmlns="" val="1"/>
              </a:ext>
            </a:extLst>
          </p:cNvPr>
          <p:cNvSpPr/>
          <p:nvPr/>
        </p:nvSpPr>
        <p:spPr>
          <a:xfrm flipV="1">
            <a:off x="9661815" y="2997745"/>
            <a:ext cx="6440673" cy="0"/>
          </a:xfrm>
          <a:prstGeom prst="line">
            <a:avLst/>
          </a:prstGeom>
          <a:ln w="19050" cap="flat">
            <a:solidFill>
              <a:srgbClr val="202020"/>
            </a:solidFill>
            <a:prstDash val="solid"/>
            <a:headEnd type="none" w="sm" len="sm"/>
            <a:tailEnd type="none" w="sm" len="sm"/>
          </a:ln>
        </p:spPr>
      </p:sp>
      <p:sp>
        <p:nvSpPr>
          <p:cNvPr id="9" name="AutoShape 9">
            <a:extLst>
              <a:ext uri="{C183D7F6-B498-43B3-948B-1728B52AA6E4}">
                <adec:decorative xmlns:adec="http://schemas.microsoft.com/office/drawing/2017/decorative" xmlns="" val="1"/>
              </a:ext>
            </a:extLst>
          </p:cNvPr>
          <p:cNvSpPr/>
          <p:nvPr/>
        </p:nvSpPr>
        <p:spPr>
          <a:xfrm flipV="1">
            <a:off x="9661815" y="5273038"/>
            <a:ext cx="6440673" cy="0"/>
          </a:xfrm>
          <a:prstGeom prst="line">
            <a:avLst/>
          </a:prstGeom>
          <a:ln w="19050" cap="flat">
            <a:solidFill>
              <a:srgbClr val="202020"/>
            </a:solidFill>
            <a:prstDash val="solid"/>
            <a:headEnd type="none" w="sm" len="sm"/>
            <a:tailEnd type="none" w="sm" len="sm"/>
          </a:ln>
        </p:spPr>
      </p:sp>
      <p:sp>
        <p:nvSpPr>
          <p:cNvPr id="10" name="Freeform 10">
            <a:extLst>
              <a:ext uri="{C183D7F6-B498-43B3-948B-1728B52AA6E4}">
                <adec:decorative xmlns:adec="http://schemas.microsoft.com/office/drawing/2017/decorative" xmlns="" val="1"/>
              </a:ext>
            </a:extLst>
          </p:cNvPr>
          <p:cNvSpPr/>
          <p:nvPr/>
        </p:nvSpPr>
        <p:spPr>
          <a:xfrm>
            <a:off x="8301185" y="2401978"/>
            <a:ext cx="327315" cy="327315"/>
          </a:xfrm>
          <a:custGeom>
            <a:avLst/>
            <a:gdLst/>
            <a:ahLst/>
            <a:cxnLst/>
            <a:rect l="l" t="t" r="r" b="b"/>
            <a:pathLst>
              <a:path w="327315" h="327315">
                <a:moveTo>
                  <a:pt x="0" y="0"/>
                </a:moveTo>
                <a:lnTo>
                  <a:pt x="327316" y="0"/>
                </a:lnTo>
                <a:lnTo>
                  <a:pt x="327316" y="327316"/>
                </a:lnTo>
                <a:lnTo>
                  <a:pt x="0" y="327316"/>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1" name="Freeform 11">
            <a:extLst>
              <a:ext uri="{C183D7F6-B498-43B3-948B-1728B52AA6E4}">
                <adec:decorative xmlns:adec="http://schemas.microsoft.com/office/drawing/2017/decorative" xmlns="" val="1"/>
              </a:ext>
            </a:extLst>
          </p:cNvPr>
          <p:cNvSpPr/>
          <p:nvPr/>
        </p:nvSpPr>
        <p:spPr>
          <a:xfrm>
            <a:off x="8301185" y="4677272"/>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2" name="Freeform 12">
            <a:extLst>
              <a:ext uri="{C183D7F6-B498-43B3-948B-1728B52AA6E4}">
                <adec:decorative xmlns:adec="http://schemas.microsoft.com/office/drawing/2017/decorative" xmlns="" val="1"/>
              </a:ext>
            </a:extLst>
          </p:cNvPr>
          <p:cNvSpPr/>
          <p:nvPr/>
        </p:nvSpPr>
        <p:spPr>
          <a:xfrm>
            <a:off x="15771817" y="4677272"/>
            <a:ext cx="327315" cy="327315"/>
          </a:xfrm>
          <a:custGeom>
            <a:avLst/>
            <a:gdLst/>
            <a:ahLst/>
            <a:cxnLst/>
            <a:rect l="l" t="t" r="r" b="b"/>
            <a:pathLst>
              <a:path w="327315" h="327315">
                <a:moveTo>
                  <a:pt x="0" y="0"/>
                </a:moveTo>
                <a:lnTo>
                  <a:pt x="327315" y="0"/>
                </a:lnTo>
                <a:lnTo>
                  <a:pt x="327315"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3" name="TextBox 13"/>
          <p:cNvSpPr txBox="1"/>
          <p:nvPr/>
        </p:nvSpPr>
        <p:spPr>
          <a:xfrm>
            <a:off x="508541" y="7359653"/>
            <a:ext cx="5148953" cy="1223149"/>
          </a:xfrm>
          <a:prstGeom prst="rect">
            <a:avLst/>
          </a:prstGeom>
        </p:spPr>
        <p:txBody>
          <a:bodyPr lIns="0" tIns="0" rIns="0" bIns="0" rtlCol="0" anchor="t">
            <a:spAutoFit/>
          </a:bodyPr>
          <a:lstStyle/>
          <a:p>
            <a:pPr marL="0" lvl="0" indent="0" algn="r">
              <a:lnSpc>
                <a:spcPts val="9417"/>
              </a:lnSpc>
            </a:pPr>
            <a:r>
              <a:rPr lang="en-US" sz="8560" spc="-342">
                <a:solidFill>
                  <a:srgbClr val="FFFFF4"/>
                </a:solidFill>
                <a:latin typeface="Inter"/>
                <a:ea typeface="Inter"/>
                <a:cs typeface="Inter"/>
                <a:sym typeface="Inter"/>
              </a:rPr>
              <a:t>CSR Visual</a:t>
            </a:r>
          </a:p>
        </p:txBody>
      </p:sp>
      <p:sp>
        <p:nvSpPr>
          <p:cNvPr id="14" name="TextBox 14"/>
          <p:cNvSpPr txBox="1"/>
          <p:nvPr/>
        </p:nvSpPr>
        <p:spPr>
          <a:xfrm>
            <a:off x="6027094" y="7407278"/>
            <a:ext cx="11232206" cy="1850789"/>
          </a:xfrm>
          <a:prstGeom prst="rect">
            <a:avLst/>
          </a:prstGeom>
        </p:spPr>
        <p:txBody>
          <a:bodyPr lIns="0" tIns="0" rIns="0" bIns="0" rtlCol="0" anchor="t">
            <a:spAutoFit/>
          </a:bodyPr>
          <a:lstStyle/>
          <a:p>
            <a:pPr marL="0" lvl="0" indent="0" algn="l">
              <a:lnSpc>
                <a:spcPts val="14279"/>
              </a:lnSpc>
            </a:pPr>
            <a:r>
              <a:rPr lang="en-US" sz="12981" b="1" spc="-519">
                <a:solidFill>
                  <a:srgbClr val="FFFFF4"/>
                </a:solidFill>
                <a:latin typeface="Inter Bold"/>
                <a:ea typeface="Inter Bold"/>
                <a:cs typeface="Inter Bold"/>
                <a:sym typeface="Inter Bold"/>
              </a:rPr>
              <a:t>Storyboard.</a:t>
            </a:r>
          </a:p>
        </p:txBody>
      </p:sp>
      <p:sp>
        <p:nvSpPr>
          <p:cNvPr id="15" name="TextBox 15"/>
          <p:cNvSpPr txBox="1"/>
          <p:nvPr/>
        </p:nvSpPr>
        <p:spPr>
          <a:xfrm>
            <a:off x="2191184" y="2354333"/>
            <a:ext cx="5912415" cy="314031"/>
          </a:xfrm>
          <a:prstGeom prst="rect">
            <a:avLst/>
          </a:prstGeom>
        </p:spPr>
        <p:txBody>
          <a:bodyPr lIns="0" tIns="0" rIns="0" bIns="0" rtlCol="0" anchor="t">
            <a:spAutoFit/>
          </a:bodyPr>
          <a:lstStyle/>
          <a:p>
            <a:pPr marL="0" lvl="0" indent="0" algn="l">
              <a:lnSpc>
                <a:spcPts val="2449"/>
              </a:lnSpc>
            </a:pPr>
            <a:r>
              <a:rPr lang="en-US" sz="2226" b="1" spc="-89">
                <a:solidFill>
                  <a:srgbClr val="1B5D0A"/>
                </a:solidFill>
                <a:latin typeface="Arial Unicode Bold"/>
                <a:ea typeface="Arial Unicode Bold"/>
                <a:cs typeface="Arial Unicode Bold"/>
                <a:sym typeface="Arial Unicode Bold"/>
              </a:rPr>
              <a:t>Sports &amp; Archery</a:t>
            </a:r>
          </a:p>
        </p:txBody>
      </p:sp>
      <p:sp>
        <p:nvSpPr>
          <p:cNvPr id="16" name="TextBox 16"/>
          <p:cNvSpPr txBox="1"/>
          <p:nvPr/>
        </p:nvSpPr>
        <p:spPr>
          <a:xfrm>
            <a:off x="2191184" y="4629626"/>
            <a:ext cx="5912415" cy="314031"/>
          </a:xfrm>
          <a:prstGeom prst="rect">
            <a:avLst/>
          </a:prstGeom>
        </p:spPr>
        <p:txBody>
          <a:bodyPr lIns="0" tIns="0" rIns="0" bIns="0" rtlCol="0" anchor="t">
            <a:spAutoFit/>
          </a:bodyPr>
          <a:lstStyle/>
          <a:p>
            <a:pPr marL="0" lvl="0" indent="0" algn="l">
              <a:lnSpc>
                <a:spcPts val="2449"/>
              </a:lnSpc>
            </a:pPr>
            <a:r>
              <a:rPr lang="en-US" sz="2226" b="1" spc="-89">
                <a:solidFill>
                  <a:srgbClr val="1B5D0A"/>
                </a:solidFill>
                <a:latin typeface="Arial Unicode Bold"/>
                <a:ea typeface="Arial Unicode Bold"/>
                <a:cs typeface="Arial Unicode Bold"/>
                <a:sym typeface="Arial Unicode Bold"/>
              </a:rPr>
              <a:t>Hygiene &amp; Sanitation</a:t>
            </a:r>
          </a:p>
        </p:txBody>
      </p:sp>
      <p:sp>
        <p:nvSpPr>
          <p:cNvPr id="17" name="TextBox 17"/>
          <p:cNvSpPr txBox="1"/>
          <p:nvPr/>
        </p:nvSpPr>
        <p:spPr>
          <a:xfrm>
            <a:off x="9661815" y="2354333"/>
            <a:ext cx="5938828" cy="314031"/>
          </a:xfrm>
          <a:prstGeom prst="rect">
            <a:avLst/>
          </a:prstGeom>
        </p:spPr>
        <p:txBody>
          <a:bodyPr lIns="0" tIns="0" rIns="0" bIns="0" rtlCol="0" anchor="t">
            <a:spAutoFit/>
          </a:bodyPr>
          <a:lstStyle/>
          <a:p>
            <a:pPr marL="0" lvl="0" indent="0" algn="l">
              <a:lnSpc>
                <a:spcPts val="2449"/>
              </a:lnSpc>
            </a:pPr>
            <a:r>
              <a:rPr lang="en-US" sz="2226" b="1" spc="-89">
                <a:solidFill>
                  <a:srgbClr val="1B5D0A"/>
                </a:solidFill>
                <a:latin typeface="Arial Unicode Bold"/>
                <a:ea typeface="Arial Unicode Bold"/>
                <a:cs typeface="Arial Unicode Bold"/>
                <a:sym typeface="Arial Unicode Bold"/>
              </a:rPr>
              <a:t>Blood Donation &amp; Health</a:t>
            </a:r>
          </a:p>
        </p:txBody>
      </p:sp>
      <p:sp>
        <p:nvSpPr>
          <p:cNvPr id="18" name="TextBox 18"/>
          <p:cNvSpPr txBox="1"/>
          <p:nvPr/>
        </p:nvSpPr>
        <p:spPr>
          <a:xfrm>
            <a:off x="9661815" y="4629626"/>
            <a:ext cx="5938828" cy="314031"/>
          </a:xfrm>
          <a:prstGeom prst="rect">
            <a:avLst/>
          </a:prstGeom>
        </p:spPr>
        <p:txBody>
          <a:bodyPr lIns="0" tIns="0" rIns="0" bIns="0" rtlCol="0" anchor="t">
            <a:spAutoFit/>
          </a:bodyPr>
          <a:lstStyle/>
          <a:p>
            <a:pPr marL="0" lvl="0" indent="0" algn="l">
              <a:lnSpc>
                <a:spcPts val="2449"/>
              </a:lnSpc>
            </a:pPr>
            <a:r>
              <a:rPr lang="en-US" sz="2226" b="1" spc="-89">
                <a:solidFill>
                  <a:srgbClr val="1B5D0A"/>
                </a:solidFill>
                <a:latin typeface="Arial Unicode Bold"/>
                <a:ea typeface="Arial Unicode Bold"/>
                <a:cs typeface="Arial Unicode Bold"/>
                <a:sym typeface="Arial Unicode Bold"/>
              </a:rPr>
              <a:t>Education &amp; Livelihood</a:t>
            </a:r>
          </a:p>
        </p:txBody>
      </p:sp>
      <p:sp>
        <p:nvSpPr>
          <p:cNvPr id="19" name="TextBox 19"/>
          <p:cNvSpPr txBox="1"/>
          <p:nvPr/>
        </p:nvSpPr>
        <p:spPr>
          <a:xfrm>
            <a:off x="2191184" y="3183957"/>
            <a:ext cx="6437317" cy="762391"/>
          </a:xfrm>
          <a:prstGeom prst="rect">
            <a:avLst/>
          </a:prstGeom>
        </p:spPr>
        <p:txBody>
          <a:bodyPr lIns="0" tIns="0" rIns="0" bIns="0" rtlCol="0" anchor="t">
            <a:spAutoFit/>
          </a:bodyPr>
          <a:lstStyle/>
          <a:p>
            <a:pPr marL="0" lvl="0" indent="0" algn="just">
              <a:lnSpc>
                <a:spcPts val="2078"/>
              </a:lnSpc>
            </a:pPr>
            <a:r>
              <a:rPr lang="en-US" sz="1484">
                <a:solidFill>
                  <a:srgbClr val="202020"/>
                </a:solidFill>
                <a:latin typeface="Arial Unicode"/>
                <a:ea typeface="Arial Unicode"/>
                <a:cs typeface="Arial Unicode"/>
                <a:sym typeface="Arial Unicode"/>
              </a:rPr>
              <a:t>Supporting tribal youth through archery training, sports kits, and tournament participation — building discipline, identity, and opportunity for rural communities in Odisha and Jharkhand.</a:t>
            </a:r>
          </a:p>
        </p:txBody>
      </p:sp>
      <p:sp>
        <p:nvSpPr>
          <p:cNvPr id="20" name="TextBox 20"/>
          <p:cNvSpPr txBox="1"/>
          <p:nvPr/>
        </p:nvSpPr>
        <p:spPr>
          <a:xfrm>
            <a:off x="2191184" y="5459250"/>
            <a:ext cx="6437317" cy="762391"/>
          </a:xfrm>
          <a:prstGeom prst="rect">
            <a:avLst/>
          </a:prstGeom>
        </p:spPr>
        <p:txBody>
          <a:bodyPr lIns="0" tIns="0" rIns="0" bIns="0" rtlCol="0" anchor="t">
            <a:spAutoFit/>
          </a:bodyPr>
          <a:lstStyle/>
          <a:p>
            <a:pPr marL="0" lvl="0" indent="0" algn="just">
              <a:lnSpc>
                <a:spcPts val="2078"/>
              </a:lnSpc>
            </a:pPr>
            <a:r>
              <a:rPr lang="en-US" sz="1484">
                <a:solidFill>
                  <a:srgbClr val="202020"/>
                </a:solidFill>
                <a:latin typeface="Arial Unicode"/>
                <a:ea typeface="Arial Unicode"/>
                <a:cs typeface="Arial Unicode"/>
                <a:sym typeface="Arial Unicode"/>
              </a:rPr>
              <a:t>Construction of toilet blocks and hygiene infrastructure across villages and schools — promoting dignity, safety, and public health for women and children in project-adjacent communities.</a:t>
            </a:r>
          </a:p>
        </p:txBody>
      </p:sp>
      <p:sp>
        <p:nvSpPr>
          <p:cNvPr id="21" name="TextBox 21"/>
          <p:cNvSpPr txBox="1"/>
          <p:nvPr/>
        </p:nvSpPr>
        <p:spPr>
          <a:xfrm>
            <a:off x="9661815" y="3183957"/>
            <a:ext cx="6437317" cy="762391"/>
          </a:xfrm>
          <a:prstGeom prst="rect">
            <a:avLst/>
          </a:prstGeom>
        </p:spPr>
        <p:txBody>
          <a:bodyPr lIns="0" tIns="0" rIns="0" bIns="0" rtlCol="0" anchor="t">
            <a:spAutoFit/>
          </a:bodyPr>
          <a:lstStyle/>
          <a:p>
            <a:pPr marL="0" lvl="0" indent="0" algn="just">
              <a:lnSpc>
                <a:spcPts val="2078"/>
              </a:lnSpc>
            </a:pPr>
            <a:r>
              <a:rPr lang="en-US" sz="1484">
                <a:solidFill>
                  <a:srgbClr val="202020"/>
                </a:solidFill>
                <a:latin typeface="Arial Unicode"/>
                <a:ea typeface="Arial Unicode"/>
                <a:cs typeface="Arial Unicode"/>
                <a:sym typeface="Arial Unicode"/>
              </a:rPr>
              <a:t>Mobile health camps, blood donation drives, and diagnostic equipment procurement — improving preventive healthcare access and community wellness across underserved rural populations.</a:t>
            </a:r>
          </a:p>
        </p:txBody>
      </p:sp>
      <p:sp>
        <p:nvSpPr>
          <p:cNvPr id="22" name="TextBox 22"/>
          <p:cNvSpPr txBox="1"/>
          <p:nvPr/>
        </p:nvSpPr>
        <p:spPr>
          <a:xfrm>
            <a:off x="9661815" y="5459250"/>
            <a:ext cx="6437317" cy="762391"/>
          </a:xfrm>
          <a:prstGeom prst="rect">
            <a:avLst/>
          </a:prstGeom>
        </p:spPr>
        <p:txBody>
          <a:bodyPr lIns="0" tIns="0" rIns="0" bIns="0" rtlCol="0" anchor="t">
            <a:spAutoFit/>
          </a:bodyPr>
          <a:lstStyle/>
          <a:p>
            <a:pPr marL="0" lvl="0" indent="0" algn="just">
              <a:lnSpc>
                <a:spcPts val="2078"/>
              </a:lnSpc>
            </a:pPr>
            <a:r>
              <a:rPr lang="en-US" sz="1484">
                <a:solidFill>
                  <a:srgbClr val="202020"/>
                </a:solidFill>
                <a:latin typeface="Arial Unicode"/>
                <a:ea typeface="Arial Unicode"/>
                <a:cs typeface="Arial Unicode"/>
                <a:sym typeface="Arial Unicode"/>
              </a:rPr>
              <a:t>Distribution of books, computers, and school supplies alongside vocational training and livelihood programmes — empowering students and youth with skills for sustainable futures.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 b="-555"/>
            </a:stretch>
          </a:blipFill>
        </p:spPr>
      </p:sp>
      <p:grpSp>
        <p:nvGrpSpPr>
          <p:cNvPr id="3" name="Group 3"/>
          <p:cNvGrpSpPr/>
          <p:nvPr/>
        </p:nvGrpSpPr>
        <p:grpSpPr>
          <a:xfrm>
            <a:off x="15716250" y="9258300"/>
            <a:ext cx="3086100" cy="3086100"/>
            <a:chOff x="0" y="0"/>
            <a:chExt cx="812800" cy="812800"/>
          </a:xfrm>
        </p:grpSpPr>
        <p:sp>
          <p:nvSpPr>
            <p:cNvPr id="4" name="Freeform 4">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5" name="TextBox 5"/>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6" name="Group 6"/>
          <p:cNvGrpSpPr/>
          <p:nvPr/>
        </p:nvGrpSpPr>
        <p:grpSpPr>
          <a:xfrm>
            <a:off x="15716250" y="1028700"/>
            <a:ext cx="3086100" cy="3086100"/>
            <a:chOff x="0" y="0"/>
            <a:chExt cx="812800" cy="812800"/>
          </a:xfrm>
        </p:grpSpPr>
        <p:sp>
          <p:nvSpPr>
            <p:cNvPr id="7" name="Freeform 7">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9" name="Group 9"/>
          <p:cNvGrpSpPr/>
          <p:nvPr/>
        </p:nvGrpSpPr>
        <p:grpSpPr>
          <a:xfrm>
            <a:off x="1028700" y="5706651"/>
            <a:ext cx="16230600" cy="3551649"/>
            <a:chOff x="0" y="0"/>
            <a:chExt cx="4274726" cy="935414"/>
          </a:xfrm>
        </p:grpSpPr>
        <p:sp>
          <p:nvSpPr>
            <p:cNvPr id="10" name="Freeform 10">
              <a:extLst>
                <a:ext uri="{C183D7F6-B498-43B3-948B-1728B52AA6E4}">
                  <adec:decorative xmlns:adec="http://schemas.microsoft.com/office/drawing/2017/decorative" xmlns="" val="1"/>
                </a:ext>
              </a:extLst>
            </p:cNvPr>
            <p:cNvSpPr/>
            <p:nvPr/>
          </p:nvSpPr>
          <p:spPr>
            <a:xfrm>
              <a:off x="0" y="0"/>
              <a:ext cx="4274726" cy="935414"/>
            </a:xfrm>
            <a:custGeom>
              <a:avLst/>
              <a:gdLst/>
              <a:ahLst/>
              <a:cxnLst/>
              <a:rect l="l" t="t" r="r" b="b"/>
              <a:pathLst>
                <a:path w="4274726" h="935414">
                  <a:moveTo>
                    <a:pt x="0" y="0"/>
                  </a:moveTo>
                  <a:lnTo>
                    <a:pt x="4274726" y="0"/>
                  </a:lnTo>
                  <a:lnTo>
                    <a:pt x="4274726" y="935414"/>
                  </a:lnTo>
                  <a:lnTo>
                    <a:pt x="0" y="935414"/>
                  </a:lnTo>
                  <a:close/>
                </a:path>
              </a:pathLst>
            </a:custGeom>
            <a:solidFill>
              <a:srgbClr val="FFFFF4"/>
            </a:solidFill>
          </p:spPr>
        </p:sp>
        <p:sp>
          <p:nvSpPr>
            <p:cNvPr id="11" name="TextBox 11"/>
            <p:cNvSpPr txBox="1"/>
            <p:nvPr/>
          </p:nvSpPr>
          <p:spPr>
            <a:xfrm>
              <a:off x="0" y="-38100"/>
              <a:ext cx="4274726" cy="973514"/>
            </a:xfrm>
            <a:prstGeom prst="rect">
              <a:avLst/>
            </a:prstGeom>
          </p:spPr>
          <p:txBody>
            <a:bodyPr lIns="50800" tIns="50800" rIns="50800" bIns="50800" rtlCol="0" anchor="ctr"/>
            <a:lstStyle/>
            <a:p>
              <a:pPr marL="0" lvl="0" indent="0" algn="ctr">
                <a:lnSpc>
                  <a:spcPts val="2659"/>
                </a:lnSpc>
              </a:pPr>
              <a:endParaRPr/>
            </a:p>
          </p:txBody>
        </p:sp>
      </p:grpSp>
      <p:sp>
        <p:nvSpPr>
          <p:cNvPr id="12" name="TextBox 12"/>
          <p:cNvSpPr txBox="1"/>
          <p:nvPr/>
        </p:nvSpPr>
        <p:spPr>
          <a:xfrm>
            <a:off x="452959" y="1904114"/>
            <a:ext cx="8070737" cy="2552378"/>
          </a:xfrm>
          <a:prstGeom prst="rect">
            <a:avLst/>
          </a:prstGeom>
        </p:spPr>
        <p:txBody>
          <a:bodyPr lIns="0" tIns="0" rIns="0" bIns="0" rtlCol="0" anchor="t">
            <a:spAutoFit/>
          </a:bodyPr>
          <a:lstStyle/>
          <a:p>
            <a:pPr marL="0" lvl="0" indent="0" algn="r">
              <a:lnSpc>
                <a:spcPts val="19772"/>
              </a:lnSpc>
            </a:pPr>
            <a:r>
              <a:rPr lang="en-US" sz="17974" spc="-718">
                <a:solidFill>
                  <a:srgbClr val="FFFFF4"/>
                </a:solidFill>
                <a:latin typeface="Inter"/>
                <a:ea typeface="Inter"/>
                <a:cs typeface="Inter"/>
                <a:sym typeface="Inter"/>
              </a:rPr>
              <a:t>THANK</a:t>
            </a:r>
          </a:p>
        </p:txBody>
      </p:sp>
      <p:sp>
        <p:nvSpPr>
          <p:cNvPr id="13" name="TextBox 13"/>
          <p:cNvSpPr txBox="1"/>
          <p:nvPr/>
        </p:nvSpPr>
        <p:spPr>
          <a:xfrm>
            <a:off x="8926316" y="1904114"/>
            <a:ext cx="6068445" cy="2552378"/>
          </a:xfrm>
          <a:prstGeom prst="rect">
            <a:avLst/>
          </a:prstGeom>
        </p:spPr>
        <p:txBody>
          <a:bodyPr lIns="0" tIns="0" rIns="0" bIns="0" rtlCol="0" anchor="t">
            <a:spAutoFit/>
          </a:bodyPr>
          <a:lstStyle/>
          <a:p>
            <a:pPr marL="0" lvl="0" indent="0" algn="l">
              <a:lnSpc>
                <a:spcPts val="19772"/>
              </a:lnSpc>
            </a:pPr>
            <a:r>
              <a:rPr lang="en-US" sz="17974" b="1" spc="-718">
                <a:solidFill>
                  <a:srgbClr val="FFFFF4"/>
                </a:solidFill>
                <a:latin typeface="Inter Bold"/>
                <a:ea typeface="Inter Bold"/>
                <a:cs typeface="Inter Bold"/>
                <a:sym typeface="Inter Bold"/>
              </a:rPr>
              <a:t>YOU!</a:t>
            </a:r>
          </a:p>
        </p:txBody>
      </p:sp>
      <p:sp>
        <p:nvSpPr>
          <p:cNvPr id="14" name="Freeform 14">
            <a:extLst>
              <a:ext uri="{C183D7F6-B498-43B3-948B-1728B52AA6E4}">
                <adec:decorative xmlns:adec="http://schemas.microsoft.com/office/drawing/2017/decorative" xmlns="" val="1"/>
              </a:ext>
            </a:extLst>
          </p:cNvPr>
          <p:cNvSpPr/>
          <p:nvPr/>
        </p:nvSpPr>
        <p:spPr>
          <a:xfrm flipH="1">
            <a:off x="14249773" y="6616133"/>
            <a:ext cx="3556152" cy="3670867"/>
          </a:xfrm>
          <a:custGeom>
            <a:avLst/>
            <a:gdLst/>
            <a:ahLst/>
            <a:cxnLst/>
            <a:rect l="l" t="t" r="r" b="b"/>
            <a:pathLst>
              <a:path w="3556152" h="3670867">
                <a:moveTo>
                  <a:pt x="3556152" y="0"/>
                </a:moveTo>
                <a:lnTo>
                  <a:pt x="0" y="0"/>
                </a:lnTo>
                <a:lnTo>
                  <a:pt x="0" y="3670867"/>
                </a:lnTo>
                <a:lnTo>
                  <a:pt x="3556152" y="3670867"/>
                </a:lnTo>
                <a:lnTo>
                  <a:pt x="3556152" y="0"/>
                </a:lnTo>
                <a:close/>
              </a:path>
            </a:pathLst>
          </a:custGeom>
          <a:blipFill>
            <a:blip r:embed="rId3"/>
            <a:stretch>
              <a:fillRect/>
            </a:stretch>
          </a:blipFill>
        </p:spPr>
      </p:sp>
      <p:sp>
        <p:nvSpPr>
          <p:cNvPr id="15" name="AutoShape 15">
            <a:extLst>
              <a:ext uri="{C183D7F6-B498-43B3-948B-1728B52AA6E4}">
                <adec:decorative xmlns:adec="http://schemas.microsoft.com/office/drawing/2017/decorative" xmlns="" val="1"/>
              </a:ext>
            </a:extLst>
          </p:cNvPr>
          <p:cNvSpPr/>
          <p:nvPr/>
        </p:nvSpPr>
        <p:spPr>
          <a:xfrm>
            <a:off x="1136831" y="4475864"/>
            <a:ext cx="13548272" cy="0"/>
          </a:xfrm>
          <a:prstGeom prst="line">
            <a:avLst/>
          </a:prstGeom>
          <a:ln w="19050" cap="flat">
            <a:solidFill>
              <a:srgbClr val="FFFFF4"/>
            </a:solidFill>
            <a:prstDash val="solid"/>
            <a:headEnd type="none" w="sm" len="sm"/>
            <a:tailEnd type="none" w="sm" len="sm"/>
          </a:ln>
        </p:spPr>
      </p:sp>
      <p:sp>
        <p:nvSpPr>
          <p:cNvPr id="16" name="Freeform 16">
            <a:extLst>
              <a:ext uri="{C183D7F6-B498-43B3-948B-1728B52AA6E4}">
                <adec:decorative xmlns:adec="http://schemas.microsoft.com/office/drawing/2017/decorative" xmlns="" val="1"/>
              </a:ext>
            </a:extLst>
          </p:cNvPr>
          <p:cNvSpPr/>
          <p:nvPr/>
        </p:nvSpPr>
        <p:spPr>
          <a:xfrm rot="911106" flipH="1" flipV="1">
            <a:off x="15605972" y="2408242"/>
            <a:ext cx="1926055" cy="1824937"/>
          </a:xfrm>
          <a:custGeom>
            <a:avLst/>
            <a:gdLst/>
            <a:ahLst/>
            <a:cxnLst/>
            <a:rect l="l" t="t" r="r" b="b"/>
            <a:pathLst>
              <a:path w="1926055" h="1824937">
                <a:moveTo>
                  <a:pt x="1926055" y="1824937"/>
                </a:moveTo>
                <a:lnTo>
                  <a:pt x="0" y="1824937"/>
                </a:lnTo>
                <a:lnTo>
                  <a:pt x="0" y="0"/>
                </a:lnTo>
                <a:lnTo>
                  <a:pt x="1926055" y="0"/>
                </a:lnTo>
                <a:lnTo>
                  <a:pt x="1926055" y="1824937"/>
                </a:lnTo>
                <a:close/>
              </a:path>
            </a:pathLst>
          </a:custGeom>
          <a:blipFill>
            <a:blip r:embed="rId4" cstate="print"/>
            <a:stretch>
              <a:fillRect/>
            </a:stretch>
          </a:blipFill>
        </p:spPr>
      </p:sp>
      <p:sp>
        <p:nvSpPr>
          <p:cNvPr id="17" name="Freeform 17">
            <a:extLst>
              <a:ext uri="{C183D7F6-B498-43B3-948B-1728B52AA6E4}">
                <adec:decorative xmlns:adec="http://schemas.microsoft.com/office/drawing/2017/decorative" xmlns="" val="1"/>
              </a:ext>
            </a:extLst>
          </p:cNvPr>
          <p:cNvSpPr/>
          <p:nvPr/>
        </p:nvSpPr>
        <p:spPr>
          <a:xfrm rot="3669512" flipH="1" flipV="1">
            <a:off x="16035914" y="5047997"/>
            <a:ext cx="1066170" cy="1010196"/>
          </a:xfrm>
          <a:custGeom>
            <a:avLst/>
            <a:gdLst/>
            <a:ahLst/>
            <a:cxnLst/>
            <a:rect l="l" t="t" r="r" b="b"/>
            <a:pathLst>
              <a:path w="1066170" h="1010196">
                <a:moveTo>
                  <a:pt x="1066170" y="1010196"/>
                </a:moveTo>
                <a:lnTo>
                  <a:pt x="0" y="1010196"/>
                </a:lnTo>
                <a:lnTo>
                  <a:pt x="0" y="0"/>
                </a:lnTo>
                <a:lnTo>
                  <a:pt x="1066170" y="0"/>
                </a:lnTo>
                <a:lnTo>
                  <a:pt x="1066170" y="1010196"/>
                </a:lnTo>
                <a:close/>
              </a:path>
            </a:pathLst>
          </a:custGeom>
          <a:blipFill>
            <a:blip r:embed="rId5" cstate="print"/>
            <a:stretch>
              <a:fillRect/>
            </a:stretch>
          </a:blipFill>
        </p:spPr>
      </p:sp>
      <p:grpSp>
        <p:nvGrpSpPr>
          <p:cNvPr id="18" name="Group 18"/>
          <p:cNvGrpSpPr/>
          <p:nvPr/>
        </p:nvGrpSpPr>
        <p:grpSpPr>
          <a:xfrm>
            <a:off x="2096670" y="6263708"/>
            <a:ext cx="802412" cy="802412"/>
            <a:chOff x="0" y="0"/>
            <a:chExt cx="812800" cy="812800"/>
          </a:xfrm>
        </p:grpSpPr>
        <p:sp>
          <p:nvSpPr>
            <p:cNvPr id="19" name="Freeform 19">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21" name="Group 21"/>
          <p:cNvGrpSpPr/>
          <p:nvPr/>
        </p:nvGrpSpPr>
        <p:grpSpPr>
          <a:xfrm>
            <a:off x="7912645" y="6263708"/>
            <a:ext cx="802412" cy="802412"/>
            <a:chOff x="0" y="0"/>
            <a:chExt cx="812800" cy="812800"/>
          </a:xfrm>
        </p:grpSpPr>
        <p:sp>
          <p:nvSpPr>
            <p:cNvPr id="22" name="Freeform 22">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3" name="TextBox 23"/>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24" name="Group 24"/>
          <p:cNvGrpSpPr/>
          <p:nvPr/>
        </p:nvGrpSpPr>
        <p:grpSpPr>
          <a:xfrm>
            <a:off x="2096670" y="7817051"/>
            <a:ext cx="802412" cy="802412"/>
            <a:chOff x="0" y="0"/>
            <a:chExt cx="812800" cy="812800"/>
          </a:xfrm>
        </p:grpSpPr>
        <p:sp>
          <p:nvSpPr>
            <p:cNvPr id="25" name="Freeform 25">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grpSp>
        <p:nvGrpSpPr>
          <p:cNvPr id="27" name="Group 27"/>
          <p:cNvGrpSpPr/>
          <p:nvPr/>
        </p:nvGrpSpPr>
        <p:grpSpPr>
          <a:xfrm>
            <a:off x="7912645" y="7817051"/>
            <a:ext cx="802412" cy="802412"/>
            <a:chOff x="0" y="0"/>
            <a:chExt cx="812800" cy="812800"/>
          </a:xfrm>
        </p:grpSpPr>
        <p:sp>
          <p:nvSpPr>
            <p:cNvPr id="28" name="Freeform 28">
              <a:extLst>
                <a:ext uri="{C183D7F6-B498-43B3-948B-1728B52AA6E4}">
                  <adec:decorative xmlns:adec="http://schemas.microsoft.com/office/drawing/2017/decorative" xmlns=""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5D0A"/>
            </a:solidFill>
          </p:spPr>
        </p:sp>
        <p:sp>
          <p:nvSpPr>
            <p:cNvPr id="29" name="TextBox 29"/>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pPr>
              <a:endParaRPr/>
            </a:p>
          </p:txBody>
        </p:sp>
      </p:grpSp>
      <p:sp>
        <p:nvSpPr>
          <p:cNvPr id="30" name="Freeform 30" descr="phone icon "/>
          <p:cNvSpPr/>
          <p:nvPr/>
        </p:nvSpPr>
        <p:spPr>
          <a:xfrm>
            <a:off x="2338787" y="6446712"/>
            <a:ext cx="318179" cy="436404"/>
          </a:xfrm>
          <a:custGeom>
            <a:avLst/>
            <a:gdLst/>
            <a:ahLst/>
            <a:cxnLst/>
            <a:rect l="l" t="t" r="r" b="b"/>
            <a:pathLst>
              <a:path w="318179" h="436404">
                <a:moveTo>
                  <a:pt x="0" y="0"/>
                </a:moveTo>
                <a:lnTo>
                  <a:pt x="318178" y="0"/>
                </a:lnTo>
                <a:lnTo>
                  <a:pt x="318178" y="436405"/>
                </a:lnTo>
                <a:lnTo>
                  <a:pt x="0" y="43640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31" name="Freeform 31" descr="website icon"/>
          <p:cNvSpPr/>
          <p:nvPr/>
        </p:nvSpPr>
        <p:spPr>
          <a:xfrm>
            <a:off x="2263548" y="7984948"/>
            <a:ext cx="471766" cy="466619"/>
          </a:xfrm>
          <a:custGeom>
            <a:avLst/>
            <a:gdLst/>
            <a:ahLst/>
            <a:cxnLst/>
            <a:rect l="l" t="t" r="r" b="b"/>
            <a:pathLst>
              <a:path w="471766" h="466619">
                <a:moveTo>
                  <a:pt x="0" y="0"/>
                </a:moveTo>
                <a:lnTo>
                  <a:pt x="471766" y="0"/>
                </a:lnTo>
                <a:lnTo>
                  <a:pt x="471766" y="466619"/>
                </a:lnTo>
                <a:lnTo>
                  <a:pt x="0" y="466619"/>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sp>
      <p:sp>
        <p:nvSpPr>
          <p:cNvPr id="32" name="Freeform 32" descr="email icon"/>
          <p:cNvSpPr/>
          <p:nvPr/>
        </p:nvSpPr>
        <p:spPr>
          <a:xfrm>
            <a:off x="8104005" y="6527942"/>
            <a:ext cx="419691" cy="273944"/>
          </a:xfrm>
          <a:custGeom>
            <a:avLst/>
            <a:gdLst/>
            <a:ahLst/>
            <a:cxnLst/>
            <a:rect l="l" t="t" r="r" b="b"/>
            <a:pathLst>
              <a:path w="419691" h="273944">
                <a:moveTo>
                  <a:pt x="0" y="0"/>
                </a:moveTo>
                <a:lnTo>
                  <a:pt x="419691" y="0"/>
                </a:lnTo>
                <a:lnTo>
                  <a:pt x="419691" y="273944"/>
                </a:lnTo>
                <a:lnTo>
                  <a:pt x="0" y="27394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33" name="Freeform 33" descr="address icon"/>
          <p:cNvSpPr/>
          <p:nvPr/>
        </p:nvSpPr>
        <p:spPr>
          <a:xfrm>
            <a:off x="8169249" y="8014332"/>
            <a:ext cx="289203" cy="407850"/>
          </a:xfrm>
          <a:custGeom>
            <a:avLst/>
            <a:gdLst/>
            <a:ahLst/>
            <a:cxnLst/>
            <a:rect l="l" t="t" r="r" b="b"/>
            <a:pathLst>
              <a:path w="289203" h="407850">
                <a:moveTo>
                  <a:pt x="0" y="0"/>
                </a:moveTo>
                <a:lnTo>
                  <a:pt x="289203" y="0"/>
                </a:lnTo>
                <a:lnTo>
                  <a:pt x="289203" y="407850"/>
                </a:lnTo>
                <a:lnTo>
                  <a:pt x="0" y="407850"/>
                </a:lnTo>
                <a:lnTo>
                  <a:pt x="0" y="0"/>
                </a:lnTo>
                <a:close/>
              </a:path>
            </a:pathLst>
          </a:custGeom>
          <a:blipFill>
            <a:blip r:embed="rId12" cstate="print">
              <a:extLst>
                <a:ext uri="{96DAC541-7B7A-43D3-8B79-37D633B846F1}">
                  <asvg:svgBlip xmlns:asvg="http://schemas.microsoft.com/office/drawing/2016/SVG/main" xmlns="" r:embed="rId13"/>
                </a:ext>
              </a:extLst>
            </a:blip>
            <a:stretch>
              <a:fillRect/>
            </a:stretch>
          </a:blipFill>
        </p:spPr>
      </p:sp>
      <p:sp>
        <p:nvSpPr>
          <p:cNvPr id="34" name="TextBox 34"/>
          <p:cNvSpPr txBox="1"/>
          <p:nvPr/>
        </p:nvSpPr>
        <p:spPr>
          <a:xfrm>
            <a:off x="1140186" y="4709701"/>
            <a:ext cx="13544917" cy="439814"/>
          </a:xfrm>
          <a:prstGeom prst="rect">
            <a:avLst/>
          </a:prstGeom>
        </p:spPr>
        <p:txBody>
          <a:bodyPr lIns="0" tIns="0" rIns="0" bIns="0" rtlCol="0" anchor="t">
            <a:spAutoFit/>
          </a:bodyPr>
          <a:lstStyle/>
          <a:p>
            <a:pPr marL="0" lvl="0" indent="0" algn="just">
              <a:lnSpc>
                <a:spcPts val="1794"/>
              </a:lnSpc>
            </a:pPr>
            <a:r>
              <a:rPr lang="en-US" sz="1631">
                <a:solidFill>
                  <a:srgbClr val="FFFFF4"/>
                </a:solidFill>
                <a:latin typeface="Arial Unicode"/>
                <a:ea typeface="Arial Unicode"/>
                <a:cs typeface="Arial Unicode"/>
                <a:sym typeface="Arial Unicode"/>
              </a:rPr>
              <a:t>Thank you for your continued trust and partnership in driving meaningful social impact. Together, we are empowering communities, nurturing young talent, and building a more equitable and sustainable future across India through our CSR initiatives 2023–26.</a:t>
            </a:r>
          </a:p>
        </p:txBody>
      </p:sp>
      <p:sp>
        <p:nvSpPr>
          <p:cNvPr id="35" name="TextBox 35"/>
          <p:cNvSpPr txBox="1"/>
          <p:nvPr/>
        </p:nvSpPr>
        <p:spPr>
          <a:xfrm>
            <a:off x="3110341" y="6292283"/>
            <a:ext cx="3605953"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Phone</a:t>
            </a:r>
          </a:p>
        </p:txBody>
      </p:sp>
      <p:sp>
        <p:nvSpPr>
          <p:cNvPr id="36" name="TextBox 36"/>
          <p:cNvSpPr txBox="1"/>
          <p:nvPr/>
        </p:nvSpPr>
        <p:spPr>
          <a:xfrm>
            <a:off x="8926316" y="6292283"/>
            <a:ext cx="3810768"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E-Mail</a:t>
            </a:r>
          </a:p>
        </p:txBody>
      </p:sp>
      <p:sp>
        <p:nvSpPr>
          <p:cNvPr id="37" name="TextBox 37"/>
          <p:cNvSpPr txBox="1"/>
          <p:nvPr/>
        </p:nvSpPr>
        <p:spPr>
          <a:xfrm>
            <a:off x="3110341" y="7845626"/>
            <a:ext cx="3605953"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Website</a:t>
            </a:r>
          </a:p>
        </p:txBody>
      </p:sp>
      <p:sp>
        <p:nvSpPr>
          <p:cNvPr id="38" name="TextBox 38"/>
          <p:cNvSpPr txBox="1"/>
          <p:nvPr/>
        </p:nvSpPr>
        <p:spPr>
          <a:xfrm>
            <a:off x="8926316" y="7845626"/>
            <a:ext cx="3810768" cy="335871"/>
          </a:xfrm>
          <a:prstGeom prst="rect">
            <a:avLst/>
          </a:prstGeom>
        </p:spPr>
        <p:txBody>
          <a:bodyPr lIns="0" tIns="0" rIns="0" bIns="0" rtlCol="0" anchor="t">
            <a:spAutoFit/>
          </a:bodyPr>
          <a:lstStyle/>
          <a:p>
            <a:pPr marL="0" lvl="0" indent="0" algn="l">
              <a:lnSpc>
                <a:spcPts val="2691"/>
              </a:lnSpc>
            </a:pPr>
            <a:r>
              <a:rPr lang="en-US" sz="2446" b="1" spc="-97">
                <a:solidFill>
                  <a:srgbClr val="1B5D0A"/>
                </a:solidFill>
                <a:latin typeface="Arial Unicode Bold"/>
                <a:ea typeface="Arial Unicode Bold"/>
                <a:cs typeface="Arial Unicode Bold"/>
                <a:sym typeface="Arial Unicode Bold"/>
              </a:rPr>
              <a:t>Address</a:t>
            </a:r>
          </a:p>
        </p:txBody>
      </p:sp>
      <p:sp>
        <p:nvSpPr>
          <p:cNvPr id="39" name="TextBox 39"/>
          <p:cNvSpPr txBox="1"/>
          <p:nvPr/>
        </p:nvSpPr>
        <p:spPr>
          <a:xfrm>
            <a:off x="3110341" y="6735921"/>
            <a:ext cx="3605953" cy="272897"/>
          </a:xfrm>
          <a:prstGeom prst="rect">
            <a:avLst/>
          </a:prstGeom>
        </p:spPr>
        <p:txBody>
          <a:bodyPr lIns="0" tIns="0" rIns="0" bIns="0" rtlCol="0" anchor="t">
            <a:spAutoFit/>
          </a:bodyPr>
          <a:lstStyle/>
          <a:p>
            <a:pPr marL="0" lvl="0" indent="0" algn="just">
              <a:lnSpc>
                <a:spcPts val="2283"/>
              </a:lnSpc>
            </a:pPr>
            <a:r>
              <a:rPr lang="en-US" sz="1631" dirty="0">
                <a:solidFill>
                  <a:srgbClr val="202020"/>
                </a:solidFill>
                <a:latin typeface="Arial Unicode"/>
                <a:ea typeface="Arial Unicode"/>
                <a:cs typeface="Arial Unicode"/>
                <a:sym typeface="Arial Unicode"/>
              </a:rPr>
              <a:t>+</a:t>
            </a:r>
            <a:r>
              <a:rPr lang="en-US" sz="1631" dirty="0" smtClean="0">
                <a:solidFill>
                  <a:srgbClr val="202020"/>
                </a:solidFill>
                <a:latin typeface="Arial Unicode"/>
                <a:ea typeface="Arial Unicode"/>
                <a:cs typeface="Arial Unicode"/>
                <a:sym typeface="Arial Unicode"/>
              </a:rPr>
              <a:t>91-7479049521</a:t>
            </a:r>
            <a:endParaRPr lang="en-US" sz="1631" dirty="0">
              <a:solidFill>
                <a:srgbClr val="202020"/>
              </a:solidFill>
              <a:latin typeface="Arial Unicode"/>
              <a:ea typeface="Arial Unicode"/>
              <a:cs typeface="Arial Unicode"/>
              <a:sym typeface="Arial Unicode"/>
            </a:endParaRPr>
          </a:p>
        </p:txBody>
      </p:sp>
      <p:sp>
        <p:nvSpPr>
          <p:cNvPr id="40" name="TextBox 40"/>
          <p:cNvSpPr txBox="1"/>
          <p:nvPr/>
        </p:nvSpPr>
        <p:spPr>
          <a:xfrm>
            <a:off x="8926316" y="6735921"/>
            <a:ext cx="3810768" cy="272897"/>
          </a:xfrm>
          <a:prstGeom prst="rect">
            <a:avLst/>
          </a:prstGeom>
        </p:spPr>
        <p:txBody>
          <a:bodyPr lIns="0" tIns="0" rIns="0" bIns="0" rtlCol="0" anchor="t">
            <a:spAutoFit/>
          </a:bodyPr>
          <a:lstStyle/>
          <a:p>
            <a:pPr marL="0" lvl="0" indent="0" algn="just">
              <a:lnSpc>
                <a:spcPts val="2283"/>
              </a:lnSpc>
            </a:pPr>
            <a:r>
              <a:rPr lang="en-US" sz="1631">
                <a:solidFill>
                  <a:srgbClr val="202020"/>
                </a:solidFill>
                <a:latin typeface="Arial Unicode"/>
                <a:ea typeface="Arial Unicode"/>
                <a:cs typeface="Arial Unicode"/>
                <a:sym typeface="Arial Unicode"/>
              </a:rPr>
              <a:t>csr@garudapower.in</a:t>
            </a:r>
          </a:p>
        </p:txBody>
      </p:sp>
      <p:sp>
        <p:nvSpPr>
          <p:cNvPr id="41" name="TextBox 41"/>
          <p:cNvSpPr txBox="1"/>
          <p:nvPr/>
        </p:nvSpPr>
        <p:spPr>
          <a:xfrm>
            <a:off x="3110341" y="8289263"/>
            <a:ext cx="3605953" cy="272897"/>
          </a:xfrm>
          <a:prstGeom prst="rect">
            <a:avLst/>
          </a:prstGeom>
        </p:spPr>
        <p:txBody>
          <a:bodyPr lIns="0" tIns="0" rIns="0" bIns="0" rtlCol="0" anchor="t">
            <a:spAutoFit/>
          </a:bodyPr>
          <a:lstStyle/>
          <a:p>
            <a:pPr marL="0" lvl="0" indent="0" algn="just">
              <a:lnSpc>
                <a:spcPts val="2283"/>
              </a:lnSpc>
            </a:pPr>
            <a:r>
              <a:rPr lang="en-US" sz="1631">
                <a:solidFill>
                  <a:srgbClr val="202020"/>
                </a:solidFill>
                <a:latin typeface="Arial Unicode"/>
                <a:ea typeface="Arial Unicode"/>
                <a:cs typeface="Arial Unicode"/>
                <a:sym typeface="Arial Unicode"/>
              </a:rPr>
              <a:t>www.garudapower.in</a:t>
            </a:r>
          </a:p>
        </p:txBody>
      </p:sp>
      <p:sp>
        <p:nvSpPr>
          <p:cNvPr id="42" name="TextBox 42"/>
          <p:cNvSpPr txBox="1"/>
          <p:nvPr/>
        </p:nvSpPr>
        <p:spPr>
          <a:xfrm>
            <a:off x="8926316" y="8289263"/>
            <a:ext cx="3810768" cy="272897"/>
          </a:xfrm>
          <a:prstGeom prst="rect">
            <a:avLst/>
          </a:prstGeom>
        </p:spPr>
        <p:txBody>
          <a:bodyPr lIns="0" tIns="0" rIns="0" bIns="0" rtlCol="0" anchor="t">
            <a:spAutoFit/>
          </a:bodyPr>
          <a:lstStyle/>
          <a:p>
            <a:pPr marL="0" lvl="0" indent="0" algn="just">
              <a:lnSpc>
                <a:spcPts val="2283"/>
              </a:lnSpc>
            </a:pPr>
            <a:r>
              <a:rPr lang="en-US" sz="1631">
                <a:solidFill>
                  <a:srgbClr val="202020"/>
                </a:solidFill>
                <a:latin typeface="Arial Unicode"/>
                <a:ea typeface="Arial Unicode"/>
                <a:cs typeface="Arial Unicode"/>
                <a:sym typeface="Arial Unicode"/>
              </a:rPr>
              <a:t>Garuda Power Pvt Ltd, India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1548" y="4163316"/>
            <a:ext cx="18615123" cy="7263812"/>
          </a:xfrm>
          <a:custGeom>
            <a:avLst/>
            <a:gdLst/>
            <a:ahLst/>
            <a:cxnLst/>
            <a:rect l="l" t="t" r="r" b="b"/>
            <a:pathLst>
              <a:path w="18615123" h="7263812">
                <a:moveTo>
                  <a:pt x="0" y="0"/>
                </a:moveTo>
                <a:lnTo>
                  <a:pt x="18615123" y="0"/>
                </a:lnTo>
                <a:lnTo>
                  <a:pt x="18615123" y="7263812"/>
                </a:lnTo>
                <a:lnTo>
                  <a:pt x="0" y="7263812"/>
                </a:lnTo>
                <a:lnTo>
                  <a:pt x="0" y="0"/>
                </a:lnTo>
                <a:close/>
              </a:path>
            </a:pathLst>
          </a:custGeom>
          <a:blipFill>
            <a:blip r:embed="rId2"/>
            <a:stretch>
              <a:fillRect l="-1554" t="-49173" r="-1145" b="-516"/>
            </a:stretch>
          </a:blipFill>
        </p:spPr>
      </p:sp>
      <p:grpSp>
        <p:nvGrpSpPr>
          <p:cNvPr id="3" name="Group 3"/>
          <p:cNvGrpSpPr/>
          <p:nvPr/>
        </p:nvGrpSpPr>
        <p:grpSpPr>
          <a:xfrm>
            <a:off x="-228600" y="4159852"/>
            <a:ext cx="18670053" cy="7232048"/>
            <a:chOff x="0" y="0"/>
            <a:chExt cx="4849710" cy="1612822"/>
          </a:xfrm>
        </p:grpSpPr>
        <p:sp>
          <p:nvSpPr>
            <p:cNvPr id="4" name="Freeform 4"/>
            <p:cNvSpPr/>
            <p:nvPr/>
          </p:nvSpPr>
          <p:spPr>
            <a:xfrm>
              <a:off x="0" y="0"/>
              <a:ext cx="4849710" cy="1612822"/>
            </a:xfrm>
            <a:custGeom>
              <a:avLst/>
              <a:gdLst/>
              <a:ahLst/>
              <a:cxnLst/>
              <a:rect l="l" t="t" r="r" b="b"/>
              <a:pathLst>
                <a:path w="4849710" h="1612822">
                  <a:moveTo>
                    <a:pt x="0" y="0"/>
                  </a:moveTo>
                  <a:lnTo>
                    <a:pt x="4849710" y="0"/>
                  </a:lnTo>
                  <a:lnTo>
                    <a:pt x="4849710" y="1612822"/>
                  </a:lnTo>
                  <a:lnTo>
                    <a:pt x="0" y="1612822"/>
                  </a:lnTo>
                  <a:close/>
                </a:path>
              </a:pathLst>
            </a:custGeom>
            <a:solidFill>
              <a:srgbClr val="11A625">
                <a:alpha val="21961"/>
              </a:srgbClr>
            </a:solidFill>
          </p:spPr>
        </p:sp>
        <p:sp>
          <p:nvSpPr>
            <p:cNvPr id="5" name="TextBox 5"/>
            <p:cNvSpPr txBox="1"/>
            <p:nvPr/>
          </p:nvSpPr>
          <p:spPr>
            <a:xfrm>
              <a:off x="0" y="28575"/>
              <a:ext cx="4849710" cy="1584247"/>
            </a:xfrm>
            <a:prstGeom prst="rect">
              <a:avLst/>
            </a:prstGeom>
          </p:spPr>
          <p:txBody>
            <a:bodyPr lIns="50800" tIns="50800" rIns="50800" bIns="50800" rtlCol="0" anchor="ctr"/>
            <a:lstStyle/>
            <a:p>
              <a:pPr algn="ctr">
                <a:lnSpc>
                  <a:spcPts val="2691"/>
                </a:lnSpc>
              </a:pPr>
              <a:endParaRPr/>
            </a:p>
          </p:txBody>
        </p:sp>
      </p:grpSp>
      <p:sp>
        <p:nvSpPr>
          <p:cNvPr id="6" name="TextBox 6"/>
          <p:cNvSpPr txBox="1"/>
          <p:nvPr/>
        </p:nvSpPr>
        <p:spPr>
          <a:xfrm>
            <a:off x="427901" y="5172075"/>
            <a:ext cx="3243093" cy="304778"/>
          </a:xfrm>
          <a:prstGeom prst="rect">
            <a:avLst/>
          </a:prstGeom>
        </p:spPr>
        <p:txBody>
          <a:bodyPr lIns="0" tIns="0" rIns="0" bIns="0" rtlCol="0" anchor="t">
            <a:spAutoFit/>
          </a:bodyPr>
          <a:lstStyle/>
          <a:p>
            <a:pPr marL="0" lvl="0" indent="0" algn="l">
              <a:lnSpc>
                <a:spcPts val="2473"/>
              </a:lnSpc>
            </a:pPr>
            <a:r>
              <a:rPr lang="en-US" sz="2248" b="1" spc="-89">
                <a:solidFill>
                  <a:srgbClr val="FFCC00"/>
                </a:solidFill>
                <a:latin typeface="Arial Unicode Bold"/>
                <a:ea typeface="Arial Unicode Bold"/>
                <a:cs typeface="Arial Unicode Bold"/>
                <a:sym typeface="Arial Unicode Bold"/>
              </a:rPr>
              <a:t>Total CSR Investment</a:t>
            </a:r>
          </a:p>
        </p:txBody>
      </p:sp>
      <p:sp>
        <p:nvSpPr>
          <p:cNvPr id="7" name="Freeform 7">
            <a:extLst>
              <a:ext uri="{C183D7F6-B498-43B3-948B-1728B52AA6E4}">
                <adec:decorative xmlns:adec="http://schemas.microsoft.com/office/drawing/2017/decorative" xmlns="" val="1"/>
              </a:ext>
            </a:extLst>
          </p:cNvPr>
          <p:cNvSpPr/>
          <p:nvPr/>
        </p:nvSpPr>
        <p:spPr>
          <a:xfrm>
            <a:off x="3291059" y="5143500"/>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grpSp>
        <p:nvGrpSpPr>
          <p:cNvPr id="8" name="Group 8"/>
          <p:cNvGrpSpPr/>
          <p:nvPr/>
        </p:nvGrpSpPr>
        <p:grpSpPr>
          <a:xfrm>
            <a:off x="6879462" y="712870"/>
            <a:ext cx="11258598" cy="3078971"/>
            <a:chOff x="0" y="0"/>
            <a:chExt cx="2965227" cy="810923"/>
          </a:xfrm>
        </p:grpSpPr>
        <p:sp>
          <p:nvSpPr>
            <p:cNvPr id="9" name="Freeform 9"/>
            <p:cNvSpPr/>
            <p:nvPr/>
          </p:nvSpPr>
          <p:spPr>
            <a:xfrm>
              <a:off x="0" y="0"/>
              <a:ext cx="2965228" cy="810922"/>
            </a:xfrm>
            <a:custGeom>
              <a:avLst/>
              <a:gdLst/>
              <a:ahLst/>
              <a:cxnLst/>
              <a:rect l="l" t="t" r="r" b="b"/>
              <a:pathLst>
                <a:path w="2965228" h="810922">
                  <a:moveTo>
                    <a:pt x="0" y="0"/>
                  </a:moveTo>
                  <a:lnTo>
                    <a:pt x="2965228" y="0"/>
                  </a:lnTo>
                  <a:lnTo>
                    <a:pt x="2965228" y="810922"/>
                  </a:lnTo>
                  <a:lnTo>
                    <a:pt x="0" y="810922"/>
                  </a:lnTo>
                  <a:close/>
                </a:path>
              </a:pathLst>
            </a:custGeom>
            <a:solidFill>
              <a:srgbClr val="1B5D0A"/>
            </a:solidFill>
          </p:spPr>
        </p:sp>
        <p:sp>
          <p:nvSpPr>
            <p:cNvPr id="10" name="TextBox 10"/>
            <p:cNvSpPr txBox="1"/>
            <p:nvPr/>
          </p:nvSpPr>
          <p:spPr>
            <a:xfrm>
              <a:off x="0" y="28575"/>
              <a:ext cx="2965227" cy="782348"/>
            </a:xfrm>
            <a:prstGeom prst="rect">
              <a:avLst/>
            </a:prstGeom>
          </p:spPr>
          <p:txBody>
            <a:bodyPr lIns="50800" tIns="50800" rIns="50800" bIns="50800" rtlCol="0" anchor="ctr"/>
            <a:lstStyle/>
            <a:p>
              <a:pPr algn="ctr">
                <a:lnSpc>
                  <a:spcPts val="2691"/>
                </a:lnSpc>
              </a:pPr>
              <a:endParaRPr/>
            </a:p>
          </p:txBody>
        </p:sp>
      </p:grpSp>
      <p:sp>
        <p:nvSpPr>
          <p:cNvPr id="11" name="TextBox 11"/>
          <p:cNvSpPr txBox="1"/>
          <p:nvPr/>
        </p:nvSpPr>
        <p:spPr>
          <a:xfrm>
            <a:off x="3048000" y="1104900"/>
            <a:ext cx="7354341" cy="993473"/>
          </a:xfrm>
          <a:prstGeom prst="rect">
            <a:avLst/>
          </a:prstGeom>
        </p:spPr>
        <p:txBody>
          <a:bodyPr lIns="0" tIns="0" rIns="0" bIns="0" rtlCol="0" anchor="t">
            <a:spAutoFit/>
          </a:bodyPr>
          <a:lstStyle/>
          <a:p>
            <a:pPr marL="0" lvl="0" indent="0" algn="r">
              <a:lnSpc>
                <a:spcPts val="7673"/>
              </a:lnSpc>
            </a:pPr>
            <a:r>
              <a:rPr lang="en-US" sz="6976" spc="1220" dirty="0">
                <a:solidFill>
                  <a:srgbClr val="1B5D0A"/>
                </a:solidFill>
                <a:latin typeface="League Spartan"/>
                <a:ea typeface="League Spartan"/>
                <a:cs typeface="League Spartan"/>
                <a:sym typeface="League Spartan"/>
              </a:rPr>
              <a:t>EXEC</a:t>
            </a:r>
            <a:r>
              <a:rPr lang="en-US" sz="6976" spc="1220" dirty="0">
                <a:solidFill>
                  <a:srgbClr val="FFFFFF"/>
                </a:solidFill>
                <a:latin typeface="League Spartan"/>
                <a:ea typeface="League Spartan"/>
                <a:cs typeface="League Spartan"/>
                <a:sym typeface="League Spartan"/>
              </a:rPr>
              <a:t>UTIVE</a:t>
            </a:r>
          </a:p>
        </p:txBody>
      </p:sp>
      <p:sp>
        <p:nvSpPr>
          <p:cNvPr id="12" name="TextBox 12"/>
          <p:cNvSpPr txBox="1"/>
          <p:nvPr/>
        </p:nvSpPr>
        <p:spPr>
          <a:xfrm>
            <a:off x="6917114" y="2150494"/>
            <a:ext cx="8877276" cy="1850897"/>
          </a:xfrm>
          <a:prstGeom prst="rect">
            <a:avLst/>
          </a:prstGeom>
        </p:spPr>
        <p:txBody>
          <a:bodyPr lIns="0" tIns="0" rIns="0" bIns="0" rtlCol="0" anchor="t">
            <a:spAutoFit/>
          </a:bodyPr>
          <a:lstStyle/>
          <a:p>
            <a:pPr marL="0" lvl="0" indent="0" algn="l">
              <a:lnSpc>
                <a:spcPts val="14288"/>
              </a:lnSpc>
            </a:pPr>
            <a:r>
              <a:rPr lang="en-US" sz="12989" spc="-519">
                <a:solidFill>
                  <a:srgbClr val="FFFFF4"/>
                </a:solidFill>
                <a:latin typeface="League Spartan"/>
                <a:ea typeface="League Spartan"/>
                <a:cs typeface="League Spartan"/>
                <a:sym typeface="League Spartan"/>
              </a:rPr>
              <a:t>SUMMARY</a:t>
            </a:r>
          </a:p>
        </p:txBody>
      </p:sp>
      <p:sp>
        <p:nvSpPr>
          <p:cNvPr id="13" name="TextBox 13"/>
          <p:cNvSpPr txBox="1"/>
          <p:nvPr/>
        </p:nvSpPr>
        <p:spPr>
          <a:xfrm>
            <a:off x="454211" y="5824671"/>
            <a:ext cx="7094400" cy="1544320"/>
          </a:xfrm>
          <a:prstGeom prst="rect">
            <a:avLst/>
          </a:prstGeom>
        </p:spPr>
        <p:txBody>
          <a:bodyPr lIns="0" tIns="0" rIns="0" bIns="0" rtlCol="0" anchor="t">
            <a:spAutoFit/>
          </a:bodyPr>
          <a:lstStyle/>
          <a:p>
            <a:pPr algn="l">
              <a:lnSpc>
                <a:spcPts val="3080"/>
              </a:lnSpc>
            </a:pPr>
            <a:r>
              <a:rPr lang="en-US" sz="2200" b="1">
                <a:solidFill>
                  <a:srgbClr val="FFFFFF"/>
                </a:solidFill>
                <a:latin typeface="Canva Sans Bold"/>
                <a:ea typeface="Canva Sans Bold"/>
                <a:cs typeface="Canva Sans Bold"/>
                <a:sym typeface="Canva Sans Bold"/>
              </a:rPr>
              <a:t>1.52 Crores invested across 6 CSR categories over FY 2018–26 reflecting Garuda Power's sustained commitment to community development and social impact.</a:t>
            </a:r>
          </a:p>
        </p:txBody>
      </p:sp>
      <p:sp>
        <p:nvSpPr>
          <p:cNvPr id="14" name="TextBox 14"/>
          <p:cNvSpPr txBox="1"/>
          <p:nvPr/>
        </p:nvSpPr>
        <p:spPr>
          <a:xfrm>
            <a:off x="5900602" y="7753716"/>
            <a:ext cx="3243398" cy="335893"/>
          </a:xfrm>
          <a:prstGeom prst="rect">
            <a:avLst/>
          </a:prstGeom>
        </p:spPr>
        <p:txBody>
          <a:bodyPr lIns="0" tIns="0" rIns="0" bIns="0" rtlCol="0" anchor="t">
            <a:spAutoFit/>
          </a:bodyPr>
          <a:lstStyle/>
          <a:p>
            <a:pPr marL="0" lvl="0" indent="0" algn="l">
              <a:lnSpc>
                <a:spcPts val="2693"/>
              </a:lnSpc>
            </a:pPr>
            <a:r>
              <a:rPr lang="en-US" sz="2448" b="1" spc="-97">
                <a:solidFill>
                  <a:srgbClr val="FFCC00"/>
                </a:solidFill>
                <a:latin typeface="Arial Unicode Bold"/>
                <a:ea typeface="Arial Unicode Bold"/>
                <a:cs typeface="Arial Unicode Bold"/>
                <a:sym typeface="Arial Unicode Bold"/>
              </a:rPr>
              <a:t>Beneficiaries Reached</a:t>
            </a:r>
          </a:p>
        </p:txBody>
      </p:sp>
      <p:sp>
        <p:nvSpPr>
          <p:cNvPr id="15" name="Freeform 15">
            <a:extLst>
              <a:ext uri="{C183D7F6-B498-43B3-948B-1728B52AA6E4}">
                <adec:decorative xmlns:adec="http://schemas.microsoft.com/office/drawing/2017/decorative" xmlns="" val="1"/>
              </a:ext>
            </a:extLst>
          </p:cNvPr>
          <p:cNvSpPr/>
          <p:nvPr/>
        </p:nvSpPr>
        <p:spPr>
          <a:xfrm>
            <a:off x="9144000" y="7743717"/>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10500688" y="5293591"/>
            <a:ext cx="4105449" cy="335893"/>
          </a:xfrm>
          <a:prstGeom prst="rect">
            <a:avLst/>
          </a:prstGeom>
        </p:spPr>
        <p:txBody>
          <a:bodyPr lIns="0" tIns="0" rIns="0" bIns="0" rtlCol="0" anchor="t">
            <a:spAutoFit/>
          </a:bodyPr>
          <a:lstStyle/>
          <a:p>
            <a:pPr marL="0" lvl="0" indent="0" algn="l">
              <a:lnSpc>
                <a:spcPts val="2693"/>
              </a:lnSpc>
            </a:pPr>
            <a:r>
              <a:rPr lang="en-US" sz="2448" b="1" spc="-97">
                <a:solidFill>
                  <a:srgbClr val="FFCC00"/>
                </a:solidFill>
                <a:latin typeface="Arial Unicode Bold"/>
                <a:ea typeface="Arial Unicode Bold"/>
                <a:cs typeface="Arial Unicode Bold"/>
                <a:sym typeface="Arial Unicode Bold"/>
              </a:rPr>
              <a:t>Projects Completed</a:t>
            </a:r>
          </a:p>
        </p:txBody>
      </p:sp>
      <p:sp>
        <p:nvSpPr>
          <p:cNvPr id="17" name="AutoShape 17"/>
          <p:cNvSpPr/>
          <p:nvPr/>
        </p:nvSpPr>
        <p:spPr>
          <a:xfrm>
            <a:off x="424874" y="5679375"/>
            <a:ext cx="6492240" cy="0"/>
          </a:xfrm>
          <a:prstGeom prst="line">
            <a:avLst/>
          </a:prstGeom>
          <a:ln w="38100" cap="flat">
            <a:solidFill>
              <a:srgbClr val="FFFFFF"/>
            </a:solidFill>
            <a:prstDash val="solid"/>
            <a:headEnd type="none" w="sm" len="sm"/>
            <a:tailEnd type="none" w="sm" len="sm"/>
          </a:ln>
        </p:spPr>
      </p:sp>
      <p:sp>
        <p:nvSpPr>
          <p:cNvPr id="18" name="TextBox 18"/>
          <p:cNvSpPr txBox="1"/>
          <p:nvPr/>
        </p:nvSpPr>
        <p:spPr>
          <a:xfrm>
            <a:off x="10500688" y="5824671"/>
            <a:ext cx="7237839" cy="1153795"/>
          </a:xfrm>
          <a:prstGeom prst="rect">
            <a:avLst/>
          </a:prstGeom>
        </p:spPr>
        <p:txBody>
          <a:bodyPr lIns="0" tIns="0" rIns="0" bIns="0" rtlCol="0" anchor="t">
            <a:spAutoFit/>
          </a:bodyPr>
          <a:lstStyle/>
          <a:p>
            <a:pPr algn="l">
              <a:lnSpc>
                <a:spcPts val="3079"/>
              </a:lnSpc>
            </a:pPr>
            <a:r>
              <a:rPr lang="en-US" sz="2199" b="1">
                <a:solidFill>
                  <a:srgbClr val="FFFFFF"/>
                </a:solidFill>
                <a:latin typeface="Canva Sans Bold"/>
                <a:ea typeface="Canva Sans Bold"/>
                <a:cs typeface="Canva Sans Bold"/>
                <a:sym typeface="Canva Sans Bold"/>
              </a:rPr>
              <a:t>Multiple high-impact initiatives executed across two financial years, spanning 6 core categories with verified documentation and measurable outcomes.</a:t>
            </a:r>
          </a:p>
        </p:txBody>
      </p:sp>
      <p:sp>
        <p:nvSpPr>
          <p:cNvPr id="19" name="Freeform 19">
            <a:extLst>
              <a:ext uri="{C183D7F6-B498-43B3-948B-1728B52AA6E4}">
                <adec:decorative xmlns:adec="http://schemas.microsoft.com/office/drawing/2017/decorative" xmlns="" val="1"/>
              </a:ext>
            </a:extLst>
          </p:cNvPr>
          <p:cNvSpPr/>
          <p:nvPr/>
        </p:nvSpPr>
        <p:spPr>
          <a:xfrm>
            <a:off x="13335842" y="5265016"/>
            <a:ext cx="327315" cy="327315"/>
          </a:xfrm>
          <a:custGeom>
            <a:avLst/>
            <a:gdLst/>
            <a:ahLst/>
            <a:cxnLst/>
            <a:rect l="l" t="t" r="r" b="b"/>
            <a:pathLst>
              <a:path w="327315" h="327315">
                <a:moveTo>
                  <a:pt x="0" y="0"/>
                </a:moveTo>
                <a:lnTo>
                  <a:pt x="327316" y="0"/>
                </a:lnTo>
                <a:lnTo>
                  <a:pt x="327316" y="327316"/>
                </a:lnTo>
                <a:lnTo>
                  <a:pt x="0" y="327316"/>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20" name="TextBox 20"/>
          <p:cNvSpPr txBox="1"/>
          <p:nvPr/>
        </p:nvSpPr>
        <p:spPr>
          <a:xfrm>
            <a:off x="5946843" y="8369410"/>
            <a:ext cx="7211688" cy="1153795"/>
          </a:xfrm>
          <a:prstGeom prst="rect">
            <a:avLst/>
          </a:prstGeom>
        </p:spPr>
        <p:txBody>
          <a:bodyPr lIns="0" tIns="0" rIns="0" bIns="0" rtlCol="0" anchor="t">
            <a:spAutoFit/>
          </a:bodyPr>
          <a:lstStyle/>
          <a:p>
            <a:pPr algn="l">
              <a:lnSpc>
                <a:spcPts val="3080"/>
              </a:lnSpc>
            </a:pPr>
            <a:r>
              <a:rPr lang="en-US" sz="2200" b="1">
                <a:solidFill>
                  <a:srgbClr val="FFFFFF"/>
                </a:solidFill>
                <a:latin typeface="Canva Sans Bold"/>
                <a:ea typeface="Canva Sans Bold"/>
                <a:cs typeface="Canva Sans Bold"/>
                <a:sym typeface="Canva Sans Bold"/>
              </a:rPr>
              <a:t>Thousands of lives positively impacted across health, education, sports, hygiene, infrastructure </a:t>
            </a:r>
          </a:p>
          <a:p>
            <a:pPr algn="l">
              <a:lnSpc>
                <a:spcPts val="3080"/>
              </a:lnSpc>
            </a:pPr>
            <a:r>
              <a:rPr lang="en-US" sz="2200" b="1">
                <a:solidFill>
                  <a:srgbClr val="FFFFFF"/>
                </a:solidFill>
                <a:latin typeface="Canva Sans Bold"/>
                <a:ea typeface="Canva Sans Bold"/>
                <a:cs typeface="Canva Sans Bold"/>
                <a:sym typeface="Canva Sans Bold"/>
              </a:rPr>
              <a:t>and livelihood programmes in targeted communities.</a:t>
            </a:r>
          </a:p>
        </p:txBody>
      </p:sp>
      <p:sp>
        <p:nvSpPr>
          <p:cNvPr id="21" name="AutoShape 21"/>
          <p:cNvSpPr/>
          <p:nvPr/>
        </p:nvSpPr>
        <p:spPr>
          <a:xfrm>
            <a:off x="5891064" y="8297611"/>
            <a:ext cx="6492240" cy="0"/>
          </a:xfrm>
          <a:prstGeom prst="line">
            <a:avLst/>
          </a:prstGeom>
          <a:ln w="38100" cap="flat">
            <a:solidFill>
              <a:srgbClr val="FFFFFF"/>
            </a:solidFill>
            <a:prstDash val="solid"/>
            <a:headEnd type="none" w="sm" len="sm"/>
            <a:tailEnd type="none" w="sm" len="sm"/>
          </a:ln>
        </p:spPr>
      </p:sp>
      <p:sp>
        <p:nvSpPr>
          <p:cNvPr id="22" name="AutoShape 22"/>
          <p:cNvSpPr/>
          <p:nvPr/>
        </p:nvSpPr>
        <p:spPr>
          <a:xfrm>
            <a:off x="10469657" y="5752846"/>
            <a:ext cx="6492240" cy="0"/>
          </a:xfrm>
          <a:prstGeom prst="line">
            <a:avLst/>
          </a:prstGeom>
          <a:ln w="38100" cap="flat">
            <a:solidFill>
              <a:srgbClr val="FFFFFF"/>
            </a:solidFill>
            <a:prstDash val="solid"/>
            <a:headEnd type="none" w="sm" len="sm"/>
            <a:tailEnd type="none" w="sm" len="sm"/>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03738"/>
            <a:ext cx="18288000" cy="2422873"/>
            <a:chOff x="0" y="0"/>
            <a:chExt cx="4816593" cy="638123"/>
          </a:xfrm>
        </p:grpSpPr>
        <p:sp>
          <p:nvSpPr>
            <p:cNvPr id="3" name="Freeform 3"/>
            <p:cNvSpPr/>
            <p:nvPr/>
          </p:nvSpPr>
          <p:spPr>
            <a:xfrm>
              <a:off x="0" y="0"/>
              <a:ext cx="4816592" cy="638123"/>
            </a:xfrm>
            <a:custGeom>
              <a:avLst/>
              <a:gdLst/>
              <a:ahLst/>
              <a:cxnLst/>
              <a:rect l="l" t="t" r="r" b="b"/>
              <a:pathLst>
                <a:path w="4816592" h="638123">
                  <a:moveTo>
                    <a:pt x="0" y="0"/>
                  </a:moveTo>
                  <a:lnTo>
                    <a:pt x="4816592" y="0"/>
                  </a:lnTo>
                  <a:lnTo>
                    <a:pt x="4816592" y="638123"/>
                  </a:lnTo>
                  <a:lnTo>
                    <a:pt x="0" y="638123"/>
                  </a:lnTo>
                  <a:close/>
                </a:path>
              </a:pathLst>
            </a:custGeom>
            <a:solidFill>
              <a:srgbClr val="1B5D0A"/>
            </a:solidFill>
          </p:spPr>
        </p:sp>
        <p:sp>
          <p:nvSpPr>
            <p:cNvPr id="4" name="TextBox 4"/>
            <p:cNvSpPr txBox="1"/>
            <p:nvPr/>
          </p:nvSpPr>
          <p:spPr>
            <a:xfrm>
              <a:off x="0" y="28575"/>
              <a:ext cx="4816593" cy="609548"/>
            </a:xfrm>
            <a:prstGeom prst="rect">
              <a:avLst/>
            </a:prstGeom>
          </p:spPr>
          <p:txBody>
            <a:bodyPr lIns="50800" tIns="50800" rIns="50800" bIns="50800" rtlCol="0" anchor="ctr"/>
            <a:lstStyle/>
            <a:p>
              <a:pPr algn="ctr">
                <a:lnSpc>
                  <a:spcPts val="2691"/>
                </a:lnSpc>
              </a:pPr>
              <a:endParaRPr/>
            </a:p>
          </p:txBody>
        </p:sp>
      </p:grpSp>
      <p:pic>
        <p:nvPicPr>
          <p:cNvPr id="5" name="Picture 5" descr="diagram bar"/>
          <p:cNvPicPr>
            <a:picLocks noChangeAspect="1"/>
          </p:cNvPicPr>
          <p:nvPr/>
        </p:nvPicPr>
        <p:blipFill>
          <a:blip r:embed="rId2"/>
          <a:stretch>
            <a:fillRect/>
          </a:stretch>
        </p:blipFill>
        <p:spPr>
          <a:xfrm>
            <a:off x="-609600" y="1562100"/>
            <a:ext cx="19935840" cy="10019742"/>
          </a:xfrm>
          <a:prstGeom prst="rect">
            <a:avLst/>
          </a:prstGeom>
        </p:spPr>
      </p:pic>
      <p:sp>
        <p:nvSpPr>
          <p:cNvPr id="6" name="TextBox 6"/>
          <p:cNvSpPr txBox="1"/>
          <p:nvPr/>
        </p:nvSpPr>
        <p:spPr>
          <a:xfrm>
            <a:off x="10083394" y="901079"/>
            <a:ext cx="5374727" cy="1014095"/>
          </a:xfrm>
          <a:prstGeom prst="rect">
            <a:avLst/>
          </a:prstGeom>
        </p:spPr>
        <p:txBody>
          <a:bodyPr lIns="0" tIns="0" rIns="0" bIns="0" rtlCol="0" anchor="t">
            <a:spAutoFit/>
          </a:bodyPr>
          <a:lstStyle/>
          <a:p>
            <a:pPr marL="0" lvl="0" indent="0" algn="r">
              <a:lnSpc>
                <a:spcPts val="7810"/>
              </a:lnSpc>
            </a:pPr>
            <a:r>
              <a:rPr lang="en-US" sz="7100" spc="-284">
                <a:solidFill>
                  <a:srgbClr val="FFFFF4"/>
                </a:solidFill>
                <a:latin typeface="Inter"/>
                <a:ea typeface="Inter"/>
                <a:cs typeface="Inter"/>
                <a:sym typeface="Inter"/>
              </a:rPr>
              <a:t>CSR Portfolio</a:t>
            </a:r>
          </a:p>
        </p:txBody>
      </p:sp>
      <p:sp>
        <p:nvSpPr>
          <p:cNvPr id="7" name="TextBox 7"/>
          <p:cNvSpPr txBox="1"/>
          <p:nvPr/>
        </p:nvSpPr>
        <p:spPr>
          <a:xfrm>
            <a:off x="8214847" y="1532495"/>
            <a:ext cx="7912404" cy="1641740"/>
          </a:xfrm>
          <a:prstGeom prst="rect">
            <a:avLst/>
          </a:prstGeom>
        </p:spPr>
        <p:txBody>
          <a:bodyPr lIns="0" tIns="0" rIns="0" bIns="0" rtlCol="0" anchor="t">
            <a:spAutoFit/>
          </a:bodyPr>
          <a:lstStyle/>
          <a:p>
            <a:pPr marL="0" lvl="0" indent="0" algn="l">
              <a:lnSpc>
                <a:spcPts val="12672"/>
              </a:lnSpc>
            </a:pPr>
            <a:r>
              <a:rPr lang="en-US" sz="11520" b="1" spc="-460">
                <a:solidFill>
                  <a:srgbClr val="FFFFF4"/>
                </a:solidFill>
                <a:latin typeface="Inter Bold"/>
                <a:ea typeface="Inter Bold"/>
                <a:cs typeface="Inter Bold"/>
                <a:sym typeface="Inter Bold"/>
              </a:rPr>
              <a:t>Dashboard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iagram bar"/>
          <p:cNvPicPr>
            <a:picLocks noChangeAspect="1"/>
          </p:cNvPicPr>
          <p:nvPr/>
        </p:nvPicPr>
        <p:blipFill>
          <a:blip r:embed="rId2"/>
          <a:stretch>
            <a:fillRect/>
          </a:stretch>
        </p:blipFill>
        <p:spPr>
          <a:xfrm>
            <a:off x="1851997" y="3170173"/>
            <a:ext cx="7215804" cy="6995399"/>
          </a:xfrm>
          <a:prstGeom prst="rect">
            <a:avLst/>
          </a:prstGeom>
        </p:spPr>
      </p:pic>
      <p:grpSp>
        <p:nvGrpSpPr>
          <p:cNvPr id="3" name="Group 3"/>
          <p:cNvGrpSpPr/>
          <p:nvPr/>
        </p:nvGrpSpPr>
        <p:grpSpPr>
          <a:xfrm rot="5400000">
            <a:off x="-3830363" y="4974086"/>
            <a:ext cx="10001424" cy="909980"/>
            <a:chOff x="0" y="0"/>
            <a:chExt cx="2634120" cy="239665"/>
          </a:xfrm>
        </p:grpSpPr>
        <p:sp>
          <p:nvSpPr>
            <p:cNvPr id="4" name="Freeform 4"/>
            <p:cNvSpPr/>
            <p:nvPr/>
          </p:nvSpPr>
          <p:spPr>
            <a:xfrm>
              <a:off x="0" y="0"/>
              <a:ext cx="2634120" cy="239666"/>
            </a:xfrm>
            <a:custGeom>
              <a:avLst/>
              <a:gdLst/>
              <a:ahLst/>
              <a:cxnLst/>
              <a:rect l="l" t="t" r="r" b="b"/>
              <a:pathLst>
                <a:path w="2634120" h="239666">
                  <a:moveTo>
                    <a:pt x="0" y="0"/>
                  </a:moveTo>
                  <a:lnTo>
                    <a:pt x="2634120" y="0"/>
                  </a:lnTo>
                  <a:lnTo>
                    <a:pt x="2634120" y="239666"/>
                  </a:lnTo>
                  <a:lnTo>
                    <a:pt x="0" y="239666"/>
                  </a:lnTo>
                  <a:close/>
                </a:path>
              </a:pathLst>
            </a:custGeom>
            <a:solidFill>
              <a:srgbClr val="1B5D0A"/>
            </a:solidFill>
          </p:spPr>
        </p:sp>
        <p:sp>
          <p:nvSpPr>
            <p:cNvPr id="5" name="TextBox 5"/>
            <p:cNvSpPr txBox="1"/>
            <p:nvPr/>
          </p:nvSpPr>
          <p:spPr>
            <a:xfrm>
              <a:off x="0" y="28575"/>
              <a:ext cx="2634120" cy="211090"/>
            </a:xfrm>
            <a:prstGeom prst="rect">
              <a:avLst/>
            </a:prstGeom>
          </p:spPr>
          <p:txBody>
            <a:bodyPr lIns="50800" tIns="50800" rIns="50800" bIns="50800" rtlCol="0" anchor="ctr"/>
            <a:lstStyle/>
            <a:p>
              <a:pPr algn="ctr">
                <a:lnSpc>
                  <a:spcPts val="2691"/>
                </a:lnSpc>
              </a:pPr>
              <a:endParaRPr/>
            </a:p>
          </p:txBody>
        </p:sp>
      </p:grpSp>
      <p:grpSp>
        <p:nvGrpSpPr>
          <p:cNvPr id="6" name="Group 6"/>
          <p:cNvGrpSpPr/>
          <p:nvPr/>
        </p:nvGrpSpPr>
        <p:grpSpPr>
          <a:xfrm rot="5400000">
            <a:off x="12032058" y="4916971"/>
            <a:ext cx="9887194" cy="909980"/>
            <a:chOff x="0" y="0"/>
            <a:chExt cx="2604035" cy="239665"/>
          </a:xfrm>
        </p:grpSpPr>
        <p:sp>
          <p:nvSpPr>
            <p:cNvPr id="7" name="Freeform 7"/>
            <p:cNvSpPr/>
            <p:nvPr/>
          </p:nvSpPr>
          <p:spPr>
            <a:xfrm>
              <a:off x="0" y="0"/>
              <a:ext cx="2604035" cy="239666"/>
            </a:xfrm>
            <a:custGeom>
              <a:avLst/>
              <a:gdLst/>
              <a:ahLst/>
              <a:cxnLst/>
              <a:rect l="l" t="t" r="r" b="b"/>
              <a:pathLst>
                <a:path w="2604035" h="239666">
                  <a:moveTo>
                    <a:pt x="0" y="0"/>
                  </a:moveTo>
                  <a:lnTo>
                    <a:pt x="2604035" y="0"/>
                  </a:lnTo>
                  <a:lnTo>
                    <a:pt x="2604035" y="239666"/>
                  </a:lnTo>
                  <a:lnTo>
                    <a:pt x="0" y="239666"/>
                  </a:lnTo>
                  <a:close/>
                </a:path>
              </a:pathLst>
            </a:custGeom>
            <a:solidFill>
              <a:srgbClr val="1B5D0A"/>
            </a:solidFill>
          </p:spPr>
        </p:sp>
        <p:sp>
          <p:nvSpPr>
            <p:cNvPr id="8" name="TextBox 8"/>
            <p:cNvSpPr txBox="1"/>
            <p:nvPr/>
          </p:nvSpPr>
          <p:spPr>
            <a:xfrm>
              <a:off x="0" y="28575"/>
              <a:ext cx="2604035" cy="211090"/>
            </a:xfrm>
            <a:prstGeom prst="rect">
              <a:avLst/>
            </a:prstGeom>
          </p:spPr>
          <p:txBody>
            <a:bodyPr lIns="50800" tIns="50800" rIns="50800" bIns="50800" rtlCol="0" anchor="ctr"/>
            <a:lstStyle/>
            <a:p>
              <a:pPr algn="ctr">
                <a:lnSpc>
                  <a:spcPts val="2691"/>
                </a:lnSpc>
              </a:pPr>
              <a:endParaRPr/>
            </a:p>
          </p:txBody>
        </p:sp>
      </p:grpSp>
      <p:grpSp>
        <p:nvGrpSpPr>
          <p:cNvPr id="9" name="Group 9"/>
          <p:cNvGrpSpPr/>
          <p:nvPr/>
        </p:nvGrpSpPr>
        <p:grpSpPr>
          <a:xfrm>
            <a:off x="0" y="888068"/>
            <a:ext cx="18441621" cy="2490876"/>
            <a:chOff x="0" y="0"/>
            <a:chExt cx="4857052" cy="656033"/>
          </a:xfrm>
        </p:grpSpPr>
        <p:sp>
          <p:nvSpPr>
            <p:cNvPr id="10" name="Freeform 10"/>
            <p:cNvSpPr/>
            <p:nvPr/>
          </p:nvSpPr>
          <p:spPr>
            <a:xfrm>
              <a:off x="0" y="0"/>
              <a:ext cx="4857052" cy="656033"/>
            </a:xfrm>
            <a:custGeom>
              <a:avLst/>
              <a:gdLst/>
              <a:ahLst/>
              <a:cxnLst/>
              <a:rect l="l" t="t" r="r" b="b"/>
              <a:pathLst>
                <a:path w="4857052" h="656033">
                  <a:moveTo>
                    <a:pt x="0" y="0"/>
                  </a:moveTo>
                  <a:lnTo>
                    <a:pt x="4857052" y="0"/>
                  </a:lnTo>
                  <a:lnTo>
                    <a:pt x="4857052" y="656033"/>
                  </a:lnTo>
                  <a:lnTo>
                    <a:pt x="0" y="656033"/>
                  </a:lnTo>
                  <a:close/>
                </a:path>
              </a:pathLst>
            </a:custGeom>
            <a:solidFill>
              <a:srgbClr val="1B5D0A"/>
            </a:solidFill>
          </p:spPr>
        </p:sp>
        <p:sp>
          <p:nvSpPr>
            <p:cNvPr id="11" name="TextBox 11"/>
            <p:cNvSpPr txBox="1"/>
            <p:nvPr/>
          </p:nvSpPr>
          <p:spPr>
            <a:xfrm>
              <a:off x="0" y="28575"/>
              <a:ext cx="4857052" cy="627458"/>
            </a:xfrm>
            <a:prstGeom prst="rect">
              <a:avLst/>
            </a:prstGeom>
          </p:spPr>
          <p:txBody>
            <a:bodyPr lIns="50800" tIns="50800" rIns="50800" bIns="50800" rtlCol="0" anchor="ctr"/>
            <a:lstStyle/>
            <a:p>
              <a:pPr algn="ctr">
                <a:lnSpc>
                  <a:spcPts val="2691"/>
                </a:lnSpc>
              </a:pPr>
              <a:endParaRPr/>
            </a:p>
          </p:txBody>
        </p:sp>
      </p:grpSp>
      <p:sp>
        <p:nvSpPr>
          <p:cNvPr id="12" name="TextBox 12"/>
          <p:cNvSpPr txBox="1"/>
          <p:nvPr/>
        </p:nvSpPr>
        <p:spPr>
          <a:xfrm>
            <a:off x="10262718" y="954743"/>
            <a:ext cx="5238772" cy="1014095"/>
          </a:xfrm>
          <a:prstGeom prst="rect">
            <a:avLst/>
          </a:prstGeom>
        </p:spPr>
        <p:txBody>
          <a:bodyPr lIns="0" tIns="0" rIns="0" bIns="0" rtlCol="0" anchor="t">
            <a:spAutoFit/>
          </a:bodyPr>
          <a:lstStyle/>
          <a:p>
            <a:pPr marL="0" lvl="0" indent="0" algn="r">
              <a:lnSpc>
                <a:spcPts val="7809"/>
              </a:lnSpc>
            </a:pPr>
            <a:r>
              <a:rPr lang="en-US" sz="7099" spc="-283">
                <a:solidFill>
                  <a:srgbClr val="FFFFF4"/>
                </a:solidFill>
                <a:latin typeface="Inter"/>
                <a:ea typeface="Inter"/>
                <a:cs typeface="Inter"/>
                <a:sym typeface="Inter"/>
              </a:rPr>
              <a:t>CSR Portfolio</a:t>
            </a:r>
          </a:p>
        </p:txBody>
      </p:sp>
      <p:sp>
        <p:nvSpPr>
          <p:cNvPr id="13" name="TextBox 13"/>
          <p:cNvSpPr txBox="1"/>
          <p:nvPr/>
        </p:nvSpPr>
        <p:spPr>
          <a:xfrm>
            <a:off x="8304287" y="1737700"/>
            <a:ext cx="7549030" cy="1641244"/>
          </a:xfrm>
          <a:prstGeom prst="rect">
            <a:avLst/>
          </a:prstGeom>
        </p:spPr>
        <p:txBody>
          <a:bodyPr lIns="0" tIns="0" rIns="0" bIns="0" rtlCol="0" anchor="t">
            <a:spAutoFit/>
          </a:bodyPr>
          <a:lstStyle/>
          <a:p>
            <a:pPr marL="0" lvl="0" indent="0" algn="l">
              <a:lnSpc>
                <a:spcPts val="12630"/>
              </a:lnSpc>
            </a:pPr>
            <a:r>
              <a:rPr lang="en-US" sz="11481" b="1" spc="-459">
                <a:solidFill>
                  <a:srgbClr val="FFFFF4"/>
                </a:solidFill>
                <a:latin typeface="Inter Bold"/>
                <a:ea typeface="Inter Bold"/>
                <a:cs typeface="Inter Bold"/>
                <a:sym typeface="Inter Bold"/>
              </a:rPr>
              <a:t>Dashboard</a:t>
            </a:r>
          </a:p>
        </p:txBody>
      </p:sp>
      <p:pic>
        <p:nvPicPr>
          <p:cNvPr id="14" name="Picture 14" descr="diagram bar"/>
          <p:cNvPicPr>
            <a:picLocks noChangeAspect="1"/>
          </p:cNvPicPr>
          <p:nvPr/>
        </p:nvPicPr>
        <p:blipFill>
          <a:blip r:embed="rId3"/>
          <a:stretch>
            <a:fillRect/>
          </a:stretch>
        </p:blipFill>
        <p:spPr>
          <a:xfrm>
            <a:off x="7543800" y="3009900"/>
            <a:ext cx="9773415" cy="77622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634189" y="4844240"/>
            <a:ext cx="10362667" cy="1036889"/>
            <a:chOff x="0" y="0"/>
            <a:chExt cx="2729262" cy="273090"/>
          </a:xfrm>
        </p:grpSpPr>
        <p:sp>
          <p:nvSpPr>
            <p:cNvPr id="3" name="Freeform 3"/>
            <p:cNvSpPr/>
            <p:nvPr/>
          </p:nvSpPr>
          <p:spPr>
            <a:xfrm>
              <a:off x="0" y="0"/>
              <a:ext cx="2729262" cy="273090"/>
            </a:xfrm>
            <a:custGeom>
              <a:avLst/>
              <a:gdLst/>
              <a:ahLst/>
              <a:cxnLst/>
              <a:rect l="l" t="t" r="r" b="b"/>
              <a:pathLst>
                <a:path w="2729262" h="273090">
                  <a:moveTo>
                    <a:pt x="0" y="0"/>
                  </a:moveTo>
                  <a:lnTo>
                    <a:pt x="2729262" y="0"/>
                  </a:lnTo>
                  <a:lnTo>
                    <a:pt x="2729262" y="273090"/>
                  </a:lnTo>
                  <a:lnTo>
                    <a:pt x="0" y="273090"/>
                  </a:lnTo>
                  <a:close/>
                </a:path>
              </a:pathLst>
            </a:custGeom>
            <a:solidFill>
              <a:srgbClr val="1B5D0A"/>
            </a:solidFill>
          </p:spPr>
        </p:sp>
        <p:sp>
          <p:nvSpPr>
            <p:cNvPr id="4" name="TextBox 4"/>
            <p:cNvSpPr txBox="1"/>
            <p:nvPr/>
          </p:nvSpPr>
          <p:spPr>
            <a:xfrm>
              <a:off x="0" y="28575"/>
              <a:ext cx="2729262" cy="244515"/>
            </a:xfrm>
            <a:prstGeom prst="rect">
              <a:avLst/>
            </a:prstGeom>
          </p:spPr>
          <p:txBody>
            <a:bodyPr lIns="50800" tIns="50800" rIns="50800" bIns="50800" rtlCol="0" anchor="ctr"/>
            <a:lstStyle/>
            <a:p>
              <a:pPr algn="ctr">
                <a:lnSpc>
                  <a:spcPts val="2691"/>
                </a:lnSpc>
              </a:pPr>
              <a:endParaRPr/>
            </a:p>
          </p:txBody>
        </p:sp>
      </p:grpSp>
      <p:grpSp>
        <p:nvGrpSpPr>
          <p:cNvPr id="5" name="Group 5"/>
          <p:cNvGrpSpPr/>
          <p:nvPr/>
        </p:nvGrpSpPr>
        <p:grpSpPr>
          <a:xfrm rot="5400000">
            <a:off x="11380734" y="5023029"/>
            <a:ext cx="10720244" cy="1036889"/>
            <a:chOff x="0" y="0"/>
            <a:chExt cx="2823439" cy="273090"/>
          </a:xfrm>
        </p:grpSpPr>
        <p:sp>
          <p:nvSpPr>
            <p:cNvPr id="6" name="Freeform 6"/>
            <p:cNvSpPr/>
            <p:nvPr/>
          </p:nvSpPr>
          <p:spPr>
            <a:xfrm>
              <a:off x="0" y="0"/>
              <a:ext cx="2823439" cy="273090"/>
            </a:xfrm>
            <a:custGeom>
              <a:avLst/>
              <a:gdLst/>
              <a:ahLst/>
              <a:cxnLst/>
              <a:rect l="l" t="t" r="r" b="b"/>
              <a:pathLst>
                <a:path w="2823439" h="273090">
                  <a:moveTo>
                    <a:pt x="0" y="0"/>
                  </a:moveTo>
                  <a:lnTo>
                    <a:pt x="2823439" y="0"/>
                  </a:lnTo>
                  <a:lnTo>
                    <a:pt x="2823439" y="273090"/>
                  </a:lnTo>
                  <a:lnTo>
                    <a:pt x="0" y="273090"/>
                  </a:lnTo>
                  <a:close/>
                </a:path>
              </a:pathLst>
            </a:custGeom>
            <a:solidFill>
              <a:srgbClr val="1B5D0A"/>
            </a:solidFill>
          </p:spPr>
        </p:sp>
        <p:sp>
          <p:nvSpPr>
            <p:cNvPr id="7" name="TextBox 7"/>
            <p:cNvSpPr txBox="1"/>
            <p:nvPr/>
          </p:nvSpPr>
          <p:spPr>
            <a:xfrm>
              <a:off x="0" y="28575"/>
              <a:ext cx="2823439" cy="244515"/>
            </a:xfrm>
            <a:prstGeom prst="rect">
              <a:avLst/>
            </a:prstGeom>
          </p:spPr>
          <p:txBody>
            <a:bodyPr lIns="50800" tIns="50800" rIns="50800" bIns="50800" rtlCol="0" anchor="ctr"/>
            <a:lstStyle/>
            <a:p>
              <a:pPr algn="ctr">
                <a:lnSpc>
                  <a:spcPts val="2691"/>
                </a:lnSpc>
              </a:pPr>
              <a:endParaRPr/>
            </a:p>
          </p:txBody>
        </p:sp>
      </p:grpSp>
      <p:grpSp>
        <p:nvGrpSpPr>
          <p:cNvPr id="8" name="Group 8"/>
          <p:cNvGrpSpPr/>
          <p:nvPr/>
        </p:nvGrpSpPr>
        <p:grpSpPr>
          <a:xfrm>
            <a:off x="-713939" y="583750"/>
            <a:ext cx="19448111" cy="2222638"/>
            <a:chOff x="0" y="0"/>
            <a:chExt cx="5122136" cy="585386"/>
          </a:xfrm>
        </p:grpSpPr>
        <p:sp>
          <p:nvSpPr>
            <p:cNvPr id="9" name="Freeform 9"/>
            <p:cNvSpPr/>
            <p:nvPr/>
          </p:nvSpPr>
          <p:spPr>
            <a:xfrm>
              <a:off x="0" y="0"/>
              <a:ext cx="5122136" cy="585386"/>
            </a:xfrm>
            <a:custGeom>
              <a:avLst/>
              <a:gdLst/>
              <a:ahLst/>
              <a:cxnLst/>
              <a:rect l="l" t="t" r="r" b="b"/>
              <a:pathLst>
                <a:path w="5122136" h="585386">
                  <a:moveTo>
                    <a:pt x="0" y="0"/>
                  </a:moveTo>
                  <a:lnTo>
                    <a:pt x="5122136" y="0"/>
                  </a:lnTo>
                  <a:lnTo>
                    <a:pt x="5122136" y="585386"/>
                  </a:lnTo>
                  <a:lnTo>
                    <a:pt x="0" y="585386"/>
                  </a:lnTo>
                  <a:close/>
                </a:path>
              </a:pathLst>
            </a:custGeom>
            <a:solidFill>
              <a:srgbClr val="1B5D0A"/>
            </a:solidFill>
          </p:spPr>
        </p:sp>
        <p:sp>
          <p:nvSpPr>
            <p:cNvPr id="10" name="TextBox 10"/>
            <p:cNvSpPr txBox="1"/>
            <p:nvPr/>
          </p:nvSpPr>
          <p:spPr>
            <a:xfrm>
              <a:off x="0" y="28575"/>
              <a:ext cx="5122136" cy="556811"/>
            </a:xfrm>
            <a:prstGeom prst="rect">
              <a:avLst/>
            </a:prstGeom>
          </p:spPr>
          <p:txBody>
            <a:bodyPr lIns="50800" tIns="50800" rIns="50800" bIns="50800" rtlCol="0" anchor="ctr"/>
            <a:lstStyle/>
            <a:p>
              <a:pPr algn="ctr">
                <a:lnSpc>
                  <a:spcPts val="2691"/>
                </a:lnSpc>
              </a:pPr>
              <a:endParaRPr/>
            </a:p>
          </p:txBody>
        </p:sp>
      </p:grpSp>
      <p:sp>
        <p:nvSpPr>
          <p:cNvPr id="11" name="TextBox 11"/>
          <p:cNvSpPr txBox="1"/>
          <p:nvPr/>
        </p:nvSpPr>
        <p:spPr>
          <a:xfrm>
            <a:off x="10119386" y="631393"/>
            <a:ext cx="5275261" cy="1014095"/>
          </a:xfrm>
          <a:prstGeom prst="rect">
            <a:avLst/>
          </a:prstGeom>
        </p:spPr>
        <p:txBody>
          <a:bodyPr lIns="0" tIns="0" rIns="0" bIns="0" rtlCol="0" anchor="t">
            <a:spAutoFit/>
          </a:bodyPr>
          <a:lstStyle/>
          <a:p>
            <a:pPr marL="0" lvl="0" indent="0" algn="r">
              <a:lnSpc>
                <a:spcPts val="7810"/>
              </a:lnSpc>
            </a:pPr>
            <a:r>
              <a:rPr lang="en-US" sz="7100" spc="-284">
                <a:solidFill>
                  <a:srgbClr val="FFFFF4"/>
                </a:solidFill>
                <a:latin typeface="Inter"/>
                <a:ea typeface="Inter"/>
                <a:cs typeface="Inter"/>
                <a:sym typeface="Inter"/>
              </a:rPr>
              <a:t>CSR Portfolio</a:t>
            </a:r>
          </a:p>
        </p:txBody>
      </p:sp>
      <p:sp>
        <p:nvSpPr>
          <p:cNvPr id="12" name="TextBox 12"/>
          <p:cNvSpPr txBox="1"/>
          <p:nvPr/>
        </p:nvSpPr>
        <p:spPr>
          <a:xfrm>
            <a:off x="8033148" y="1336259"/>
            <a:ext cx="7569290" cy="1641475"/>
          </a:xfrm>
          <a:prstGeom prst="rect">
            <a:avLst/>
          </a:prstGeom>
        </p:spPr>
        <p:txBody>
          <a:bodyPr lIns="0" tIns="0" rIns="0" bIns="0" rtlCol="0" anchor="t">
            <a:spAutoFit/>
          </a:bodyPr>
          <a:lstStyle/>
          <a:p>
            <a:pPr marL="0" lvl="0" indent="0" algn="l">
              <a:lnSpc>
                <a:spcPts val="12649"/>
              </a:lnSpc>
            </a:pPr>
            <a:r>
              <a:rPr lang="en-US" sz="11499" b="1" spc="-459">
                <a:solidFill>
                  <a:srgbClr val="FFFFF4"/>
                </a:solidFill>
                <a:latin typeface="Inter Bold"/>
                <a:ea typeface="Inter Bold"/>
                <a:cs typeface="Inter Bold"/>
                <a:sym typeface="Inter Bold"/>
              </a:rPr>
              <a:t>Dashboard</a:t>
            </a:r>
          </a:p>
        </p:txBody>
      </p:sp>
      <p:pic>
        <p:nvPicPr>
          <p:cNvPr id="13" name="Picture 13" descr="diagram bar"/>
          <p:cNvPicPr>
            <a:picLocks noChangeAspect="1"/>
          </p:cNvPicPr>
          <p:nvPr/>
        </p:nvPicPr>
        <p:blipFill>
          <a:blip r:embed="rId2"/>
          <a:stretch>
            <a:fillRect/>
          </a:stretch>
        </p:blipFill>
        <p:spPr>
          <a:xfrm>
            <a:off x="3342562" y="2400300"/>
            <a:ext cx="11602877" cy="853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82574" y="579605"/>
            <a:ext cx="20643373" cy="2346490"/>
            <a:chOff x="0" y="0"/>
            <a:chExt cx="5436938" cy="618006"/>
          </a:xfrm>
        </p:grpSpPr>
        <p:sp>
          <p:nvSpPr>
            <p:cNvPr id="3" name="Freeform 3">
              <a:extLst>
                <a:ext uri="{C183D7F6-B498-43B3-948B-1728B52AA6E4}">
                  <adec:decorative xmlns:adec="http://schemas.microsoft.com/office/drawing/2017/decorative" xmlns="" val="1"/>
                </a:ext>
              </a:extLst>
            </p:cNvPr>
            <p:cNvSpPr/>
            <p:nvPr/>
          </p:nvSpPr>
          <p:spPr>
            <a:xfrm>
              <a:off x="0" y="0"/>
              <a:ext cx="5436938" cy="618006"/>
            </a:xfrm>
            <a:custGeom>
              <a:avLst/>
              <a:gdLst/>
              <a:ahLst/>
              <a:cxnLst/>
              <a:rect l="l" t="t" r="r" b="b"/>
              <a:pathLst>
                <a:path w="5436938" h="618006">
                  <a:moveTo>
                    <a:pt x="0" y="0"/>
                  </a:moveTo>
                  <a:lnTo>
                    <a:pt x="5436938" y="0"/>
                  </a:lnTo>
                  <a:lnTo>
                    <a:pt x="5436938" y="618006"/>
                  </a:lnTo>
                  <a:lnTo>
                    <a:pt x="0" y="618006"/>
                  </a:lnTo>
                  <a:close/>
                </a:path>
              </a:pathLst>
            </a:custGeom>
            <a:solidFill>
              <a:srgbClr val="1B5D0A"/>
            </a:solidFill>
          </p:spPr>
        </p:sp>
        <p:sp>
          <p:nvSpPr>
            <p:cNvPr id="4" name="TextBox 4"/>
            <p:cNvSpPr txBox="1"/>
            <p:nvPr/>
          </p:nvSpPr>
          <p:spPr>
            <a:xfrm>
              <a:off x="0" y="-38100"/>
              <a:ext cx="5436938" cy="656106"/>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5400000">
            <a:off x="-3430143" y="4941629"/>
            <a:ext cx="10234765" cy="922659"/>
            <a:chOff x="0" y="0"/>
            <a:chExt cx="2695576" cy="243005"/>
          </a:xfrm>
        </p:grpSpPr>
        <p:sp>
          <p:nvSpPr>
            <p:cNvPr id="6" name="Freeform 6"/>
            <p:cNvSpPr/>
            <p:nvPr/>
          </p:nvSpPr>
          <p:spPr>
            <a:xfrm>
              <a:off x="0" y="0"/>
              <a:ext cx="2695576" cy="243005"/>
            </a:xfrm>
            <a:custGeom>
              <a:avLst/>
              <a:gdLst/>
              <a:ahLst/>
              <a:cxnLst/>
              <a:rect l="l" t="t" r="r" b="b"/>
              <a:pathLst>
                <a:path w="2695576" h="243005">
                  <a:moveTo>
                    <a:pt x="0" y="0"/>
                  </a:moveTo>
                  <a:lnTo>
                    <a:pt x="2695576" y="0"/>
                  </a:lnTo>
                  <a:lnTo>
                    <a:pt x="2695576" y="243005"/>
                  </a:lnTo>
                  <a:lnTo>
                    <a:pt x="0" y="243005"/>
                  </a:lnTo>
                  <a:close/>
                </a:path>
              </a:pathLst>
            </a:custGeom>
            <a:solidFill>
              <a:srgbClr val="1B5D0A"/>
            </a:solidFill>
          </p:spPr>
        </p:sp>
        <p:sp>
          <p:nvSpPr>
            <p:cNvPr id="7" name="TextBox 7"/>
            <p:cNvSpPr txBox="1"/>
            <p:nvPr/>
          </p:nvSpPr>
          <p:spPr>
            <a:xfrm>
              <a:off x="0" y="28575"/>
              <a:ext cx="2695576" cy="214430"/>
            </a:xfrm>
            <a:prstGeom prst="rect">
              <a:avLst/>
            </a:prstGeom>
          </p:spPr>
          <p:txBody>
            <a:bodyPr lIns="50800" tIns="50800" rIns="50800" bIns="50800" rtlCol="0" anchor="ctr"/>
            <a:lstStyle/>
            <a:p>
              <a:pPr algn="ctr">
                <a:lnSpc>
                  <a:spcPts val="2691"/>
                </a:lnSpc>
              </a:pPr>
              <a:endParaRPr/>
            </a:p>
          </p:txBody>
        </p:sp>
      </p:grpSp>
      <p:grpSp>
        <p:nvGrpSpPr>
          <p:cNvPr id="8" name="Group 8"/>
          <p:cNvGrpSpPr/>
          <p:nvPr/>
        </p:nvGrpSpPr>
        <p:grpSpPr>
          <a:xfrm rot="5400000">
            <a:off x="11668749" y="4953468"/>
            <a:ext cx="10258442" cy="922659"/>
            <a:chOff x="0" y="0"/>
            <a:chExt cx="2701812" cy="243005"/>
          </a:xfrm>
        </p:grpSpPr>
        <p:sp>
          <p:nvSpPr>
            <p:cNvPr id="9" name="Freeform 9"/>
            <p:cNvSpPr/>
            <p:nvPr/>
          </p:nvSpPr>
          <p:spPr>
            <a:xfrm>
              <a:off x="0" y="0"/>
              <a:ext cx="2701812" cy="243005"/>
            </a:xfrm>
            <a:custGeom>
              <a:avLst/>
              <a:gdLst/>
              <a:ahLst/>
              <a:cxnLst/>
              <a:rect l="l" t="t" r="r" b="b"/>
              <a:pathLst>
                <a:path w="2701812" h="243005">
                  <a:moveTo>
                    <a:pt x="0" y="0"/>
                  </a:moveTo>
                  <a:lnTo>
                    <a:pt x="2701812" y="0"/>
                  </a:lnTo>
                  <a:lnTo>
                    <a:pt x="2701812" y="243005"/>
                  </a:lnTo>
                  <a:lnTo>
                    <a:pt x="0" y="243005"/>
                  </a:lnTo>
                  <a:close/>
                </a:path>
              </a:pathLst>
            </a:custGeom>
            <a:solidFill>
              <a:srgbClr val="1B5D0A"/>
            </a:solidFill>
          </p:spPr>
        </p:sp>
        <p:sp>
          <p:nvSpPr>
            <p:cNvPr id="10" name="TextBox 10"/>
            <p:cNvSpPr txBox="1"/>
            <p:nvPr/>
          </p:nvSpPr>
          <p:spPr>
            <a:xfrm>
              <a:off x="0" y="28575"/>
              <a:ext cx="2701812" cy="214430"/>
            </a:xfrm>
            <a:prstGeom prst="rect">
              <a:avLst/>
            </a:prstGeom>
          </p:spPr>
          <p:txBody>
            <a:bodyPr lIns="50800" tIns="50800" rIns="50800" bIns="50800" rtlCol="0" anchor="ctr"/>
            <a:lstStyle/>
            <a:p>
              <a:pPr algn="ctr">
                <a:lnSpc>
                  <a:spcPts val="2691"/>
                </a:lnSpc>
              </a:pPr>
              <a:endParaRPr/>
            </a:p>
          </p:txBody>
        </p:sp>
      </p:grpSp>
      <p:sp>
        <p:nvSpPr>
          <p:cNvPr id="11" name="TextBox 11"/>
          <p:cNvSpPr txBox="1"/>
          <p:nvPr/>
        </p:nvSpPr>
        <p:spPr>
          <a:xfrm>
            <a:off x="7371990" y="738755"/>
            <a:ext cx="7794979" cy="1014095"/>
          </a:xfrm>
          <a:prstGeom prst="rect">
            <a:avLst/>
          </a:prstGeom>
        </p:spPr>
        <p:txBody>
          <a:bodyPr lIns="0" tIns="0" rIns="0" bIns="0" rtlCol="0" anchor="t">
            <a:spAutoFit/>
          </a:bodyPr>
          <a:lstStyle/>
          <a:p>
            <a:pPr marL="0" lvl="0" indent="0" algn="r">
              <a:lnSpc>
                <a:spcPts val="7810"/>
              </a:lnSpc>
            </a:pPr>
            <a:r>
              <a:rPr lang="en-US" sz="7100" spc="-284">
                <a:solidFill>
                  <a:srgbClr val="FFFFF4"/>
                </a:solidFill>
                <a:latin typeface="Inter"/>
                <a:ea typeface="Inter"/>
                <a:cs typeface="Inter"/>
                <a:sym typeface="Inter"/>
              </a:rPr>
              <a:t>CSR Portfolio</a:t>
            </a:r>
          </a:p>
        </p:txBody>
      </p:sp>
      <p:sp>
        <p:nvSpPr>
          <p:cNvPr id="12" name="TextBox 12"/>
          <p:cNvSpPr txBox="1"/>
          <p:nvPr/>
        </p:nvSpPr>
        <p:spPr>
          <a:xfrm>
            <a:off x="7909615" y="1440893"/>
            <a:ext cx="7394382" cy="1641475"/>
          </a:xfrm>
          <a:prstGeom prst="rect">
            <a:avLst/>
          </a:prstGeom>
        </p:spPr>
        <p:txBody>
          <a:bodyPr lIns="0" tIns="0" rIns="0" bIns="0" rtlCol="0" anchor="t">
            <a:spAutoFit/>
          </a:bodyPr>
          <a:lstStyle/>
          <a:p>
            <a:pPr marL="0" lvl="0" indent="0" algn="l">
              <a:lnSpc>
                <a:spcPts val="12649"/>
              </a:lnSpc>
            </a:pPr>
            <a:r>
              <a:rPr lang="en-US" sz="11499" b="1" spc="-459">
                <a:solidFill>
                  <a:srgbClr val="FFFFF4"/>
                </a:solidFill>
                <a:latin typeface="Inter Bold"/>
                <a:ea typeface="Inter Bold"/>
                <a:cs typeface="Inter Bold"/>
                <a:sym typeface="Inter Bold"/>
              </a:rPr>
              <a:t>Dashboard</a:t>
            </a:r>
          </a:p>
        </p:txBody>
      </p:sp>
      <p:pic>
        <p:nvPicPr>
          <p:cNvPr id="13" name="Picture 13" descr="diagram bar"/>
          <p:cNvPicPr>
            <a:picLocks noChangeAspect="1"/>
          </p:cNvPicPr>
          <p:nvPr/>
        </p:nvPicPr>
        <p:blipFill>
          <a:blip r:embed="rId2"/>
          <a:stretch>
            <a:fillRect/>
          </a:stretch>
        </p:blipFill>
        <p:spPr>
          <a:xfrm>
            <a:off x="3595495" y="2157616"/>
            <a:ext cx="11097010" cy="89529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5D0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7779967" y="1335214"/>
            <a:ext cx="10239155" cy="5831927"/>
            <a:chOff x="0" y="0"/>
            <a:chExt cx="2696732" cy="1535981"/>
          </a:xfrm>
        </p:grpSpPr>
        <p:sp>
          <p:nvSpPr>
            <p:cNvPr id="3" name="Freeform 3"/>
            <p:cNvSpPr/>
            <p:nvPr/>
          </p:nvSpPr>
          <p:spPr>
            <a:xfrm>
              <a:off x="0" y="0"/>
              <a:ext cx="2696732" cy="1535981"/>
            </a:xfrm>
            <a:custGeom>
              <a:avLst/>
              <a:gdLst/>
              <a:ahLst/>
              <a:cxnLst/>
              <a:rect l="l" t="t" r="r" b="b"/>
              <a:pathLst>
                <a:path w="2696732" h="1535981">
                  <a:moveTo>
                    <a:pt x="0" y="0"/>
                  </a:moveTo>
                  <a:lnTo>
                    <a:pt x="2696732" y="0"/>
                  </a:lnTo>
                  <a:lnTo>
                    <a:pt x="2696732" y="1535981"/>
                  </a:lnTo>
                  <a:lnTo>
                    <a:pt x="0" y="1535981"/>
                  </a:lnTo>
                  <a:close/>
                </a:path>
              </a:pathLst>
            </a:custGeom>
            <a:solidFill>
              <a:srgbClr val="11A625"/>
            </a:solidFill>
          </p:spPr>
        </p:sp>
        <p:sp>
          <p:nvSpPr>
            <p:cNvPr id="4" name="TextBox 4"/>
            <p:cNvSpPr txBox="1"/>
            <p:nvPr/>
          </p:nvSpPr>
          <p:spPr>
            <a:xfrm>
              <a:off x="0" y="28575"/>
              <a:ext cx="2696732" cy="1507406"/>
            </a:xfrm>
            <a:prstGeom prst="rect">
              <a:avLst/>
            </a:prstGeom>
          </p:spPr>
          <p:txBody>
            <a:bodyPr lIns="50800" tIns="50800" rIns="50800" bIns="50800" rtlCol="0" anchor="ctr"/>
            <a:lstStyle/>
            <a:p>
              <a:pPr algn="ctr">
                <a:lnSpc>
                  <a:spcPts val="2691"/>
                </a:lnSpc>
              </a:pPr>
              <a:endParaRPr/>
            </a:p>
          </p:txBody>
        </p:sp>
      </p:grpSp>
      <p:sp>
        <p:nvSpPr>
          <p:cNvPr id="5" name="TextBox 5"/>
          <p:cNvSpPr txBox="1"/>
          <p:nvPr/>
        </p:nvSpPr>
        <p:spPr>
          <a:xfrm>
            <a:off x="6209607" y="1275268"/>
            <a:ext cx="6593103" cy="1850789"/>
          </a:xfrm>
          <a:prstGeom prst="rect">
            <a:avLst/>
          </a:prstGeom>
        </p:spPr>
        <p:txBody>
          <a:bodyPr lIns="0" tIns="0" rIns="0" bIns="0" rtlCol="0" anchor="t">
            <a:spAutoFit/>
          </a:bodyPr>
          <a:lstStyle/>
          <a:p>
            <a:pPr marL="0" lvl="0" indent="0" algn="l">
              <a:lnSpc>
                <a:spcPts val="14279"/>
              </a:lnSpc>
            </a:pPr>
            <a:r>
              <a:rPr lang="en-US" sz="12981" spc="-519">
                <a:solidFill>
                  <a:srgbClr val="FFFFF4"/>
                </a:solidFill>
                <a:latin typeface="Inter"/>
                <a:ea typeface="Inter"/>
                <a:cs typeface="Inter"/>
                <a:sym typeface="Inter"/>
              </a:rPr>
              <a:t>Sports &amp;</a:t>
            </a:r>
          </a:p>
        </p:txBody>
      </p:sp>
      <p:sp>
        <p:nvSpPr>
          <p:cNvPr id="6" name="TextBox 6"/>
          <p:cNvSpPr txBox="1"/>
          <p:nvPr/>
        </p:nvSpPr>
        <p:spPr>
          <a:xfrm>
            <a:off x="8892102" y="2872777"/>
            <a:ext cx="6393200" cy="1850789"/>
          </a:xfrm>
          <a:prstGeom prst="rect">
            <a:avLst/>
          </a:prstGeom>
        </p:spPr>
        <p:txBody>
          <a:bodyPr lIns="0" tIns="0" rIns="0" bIns="0" rtlCol="0" anchor="t">
            <a:spAutoFit/>
          </a:bodyPr>
          <a:lstStyle/>
          <a:p>
            <a:pPr marL="0" lvl="0" indent="0" algn="l">
              <a:lnSpc>
                <a:spcPts val="14279"/>
              </a:lnSpc>
            </a:pPr>
            <a:r>
              <a:rPr lang="en-US" sz="12981" b="1" spc="-519">
                <a:solidFill>
                  <a:srgbClr val="FFFFF4"/>
                </a:solidFill>
                <a:latin typeface="Inter Bold"/>
                <a:ea typeface="Inter Bold"/>
                <a:cs typeface="Inter Bold"/>
                <a:sym typeface="Inter Bold"/>
              </a:rPr>
              <a:t>Archery</a:t>
            </a:r>
          </a:p>
        </p:txBody>
      </p:sp>
      <p:sp>
        <p:nvSpPr>
          <p:cNvPr id="7" name="AutoShape 7">
            <a:extLst>
              <a:ext uri="{C183D7F6-B498-43B3-948B-1728B52AA6E4}">
                <adec:decorative xmlns:adec="http://schemas.microsoft.com/office/drawing/2017/decorative" xmlns="" val="1"/>
              </a:ext>
            </a:extLst>
          </p:cNvPr>
          <p:cNvSpPr/>
          <p:nvPr/>
        </p:nvSpPr>
        <p:spPr>
          <a:xfrm>
            <a:off x="7719553" y="5519328"/>
            <a:ext cx="4409001" cy="0"/>
          </a:xfrm>
          <a:prstGeom prst="line">
            <a:avLst/>
          </a:prstGeom>
          <a:ln w="19050" cap="flat">
            <a:solidFill>
              <a:srgbClr val="FFFFFF"/>
            </a:solidFill>
            <a:prstDash val="solid"/>
            <a:headEnd type="none" w="sm" len="sm"/>
            <a:tailEnd type="none" w="sm" len="sm"/>
          </a:ln>
        </p:spPr>
      </p:sp>
      <p:sp>
        <p:nvSpPr>
          <p:cNvPr id="8" name="AutoShape 8">
            <a:extLst>
              <a:ext uri="{C183D7F6-B498-43B3-948B-1728B52AA6E4}">
                <adec:decorative xmlns:adec="http://schemas.microsoft.com/office/drawing/2017/decorative" xmlns="" val="1"/>
              </a:ext>
            </a:extLst>
          </p:cNvPr>
          <p:cNvSpPr/>
          <p:nvPr/>
        </p:nvSpPr>
        <p:spPr>
          <a:xfrm>
            <a:off x="12540136" y="7884733"/>
            <a:ext cx="4409001" cy="0"/>
          </a:xfrm>
          <a:prstGeom prst="line">
            <a:avLst/>
          </a:prstGeom>
          <a:ln w="19050" cap="flat">
            <a:solidFill>
              <a:srgbClr val="FFFFFF"/>
            </a:solidFill>
            <a:prstDash val="solid"/>
            <a:headEnd type="none" w="sm" len="sm"/>
            <a:tailEnd type="none" w="sm" len="sm"/>
          </a:ln>
        </p:spPr>
      </p:sp>
      <p:sp>
        <p:nvSpPr>
          <p:cNvPr id="9" name="Freeform 9">
            <a:extLst>
              <a:ext uri="{C183D7F6-B498-43B3-948B-1728B52AA6E4}">
                <adec:decorative xmlns:adec="http://schemas.microsoft.com/office/drawing/2017/decorative" xmlns="" val="1"/>
              </a:ext>
            </a:extLst>
          </p:cNvPr>
          <p:cNvSpPr/>
          <p:nvPr/>
        </p:nvSpPr>
        <p:spPr>
          <a:xfrm>
            <a:off x="11009650" y="4972938"/>
            <a:ext cx="327315" cy="327315"/>
          </a:xfrm>
          <a:custGeom>
            <a:avLst/>
            <a:gdLst/>
            <a:ahLst/>
            <a:cxnLst/>
            <a:rect l="l" t="t" r="r" b="b"/>
            <a:pathLst>
              <a:path w="327315" h="327315">
                <a:moveTo>
                  <a:pt x="0" y="0"/>
                </a:moveTo>
                <a:lnTo>
                  <a:pt x="327316" y="0"/>
                </a:lnTo>
                <a:lnTo>
                  <a:pt x="327316" y="327315"/>
                </a:lnTo>
                <a:lnTo>
                  <a:pt x="0" y="327315"/>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0" name="Freeform 10">
            <a:extLst>
              <a:ext uri="{C183D7F6-B498-43B3-948B-1728B52AA6E4}">
                <adec:decorative xmlns:adec="http://schemas.microsoft.com/office/drawing/2017/decorative" xmlns="" val="1"/>
              </a:ext>
            </a:extLst>
          </p:cNvPr>
          <p:cNvSpPr/>
          <p:nvPr/>
        </p:nvSpPr>
        <p:spPr>
          <a:xfrm>
            <a:off x="15596759" y="7337534"/>
            <a:ext cx="327315" cy="327315"/>
          </a:xfrm>
          <a:custGeom>
            <a:avLst/>
            <a:gdLst/>
            <a:ahLst/>
            <a:cxnLst/>
            <a:rect l="l" t="t" r="r" b="b"/>
            <a:pathLst>
              <a:path w="327315" h="327315">
                <a:moveTo>
                  <a:pt x="0" y="0"/>
                </a:moveTo>
                <a:lnTo>
                  <a:pt x="327315" y="0"/>
                </a:lnTo>
                <a:lnTo>
                  <a:pt x="327315" y="327315"/>
                </a:lnTo>
                <a:lnTo>
                  <a:pt x="0" y="327315"/>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TextBox 11"/>
          <p:cNvSpPr txBox="1"/>
          <p:nvPr/>
        </p:nvSpPr>
        <p:spPr>
          <a:xfrm>
            <a:off x="7719553" y="4964382"/>
            <a:ext cx="3056623" cy="335871"/>
          </a:xfrm>
          <a:prstGeom prst="rect">
            <a:avLst/>
          </a:prstGeom>
        </p:spPr>
        <p:txBody>
          <a:bodyPr lIns="0" tIns="0" rIns="0" bIns="0" rtlCol="0" anchor="t">
            <a:spAutoFit/>
          </a:bodyPr>
          <a:lstStyle/>
          <a:p>
            <a:pPr marL="0" lvl="0" indent="0" algn="l">
              <a:lnSpc>
                <a:spcPts val="2691"/>
              </a:lnSpc>
            </a:pPr>
            <a:r>
              <a:rPr lang="en-US" sz="2446" b="1" spc="-97">
                <a:solidFill>
                  <a:srgbClr val="D3BE2F"/>
                </a:solidFill>
                <a:latin typeface="Arial Unicode Bold"/>
                <a:ea typeface="Arial Unicode Bold"/>
                <a:cs typeface="Arial Unicode Bold"/>
                <a:sym typeface="Arial Unicode Bold"/>
              </a:rPr>
              <a:t>Archery Development</a:t>
            </a:r>
          </a:p>
        </p:txBody>
      </p:sp>
      <p:sp>
        <p:nvSpPr>
          <p:cNvPr id="12" name="TextBox 12"/>
          <p:cNvSpPr txBox="1"/>
          <p:nvPr/>
        </p:nvSpPr>
        <p:spPr>
          <a:xfrm>
            <a:off x="12540136" y="7366109"/>
            <a:ext cx="3056623" cy="335871"/>
          </a:xfrm>
          <a:prstGeom prst="rect">
            <a:avLst/>
          </a:prstGeom>
        </p:spPr>
        <p:txBody>
          <a:bodyPr lIns="0" tIns="0" rIns="0" bIns="0" rtlCol="0" anchor="t">
            <a:spAutoFit/>
          </a:bodyPr>
          <a:lstStyle/>
          <a:p>
            <a:pPr marL="0" lvl="0" indent="0" algn="l">
              <a:lnSpc>
                <a:spcPts val="2691"/>
              </a:lnSpc>
            </a:pPr>
            <a:r>
              <a:rPr lang="en-US" sz="2446" b="1" spc="-97">
                <a:solidFill>
                  <a:srgbClr val="D3BE2F"/>
                </a:solidFill>
                <a:latin typeface="Arial Unicode Bold"/>
                <a:ea typeface="Arial Unicode Bold"/>
                <a:cs typeface="Arial Unicode Bold"/>
                <a:sym typeface="Arial Unicode Bold"/>
              </a:rPr>
              <a:t>Sports Infrastructure</a:t>
            </a:r>
          </a:p>
        </p:txBody>
      </p:sp>
      <p:sp>
        <p:nvSpPr>
          <p:cNvPr id="13" name="TextBox 13"/>
          <p:cNvSpPr txBox="1"/>
          <p:nvPr/>
        </p:nvSpPr>
        <p:spPr>
          <a:xfrm>
            <a:off x="7719553" y="5643341"/>
            <a:ext cx="5479871" cy="1637043"/>
          </a:xfrm>
          <a:prstGeom prst="rect">
            <a:avLst/>
          </a:prstGeom>
        </p:spPr>
        <p:txBody>
          <a:bodyPr lIns="0" tIns="0" rIns="0" bIns="0" rtlCol="0" anchor="t">
            <a:spAutoFit/>
          </a:bodyPr>
          <a:lstStyle/>
          <a:p>
            <a:pPr marL="0" lvl="0" indent="0" algn="l">
              <a:lnSpc>
                <a:spcPts val="2696"/>
              </a:lnSpc>
            </a:pPr>
            <a:r>
              <a:rPr lang="en-US" sz="1925">
                <a:solidFill>
                  <a:srgbClr val="FFFFF4"/>
                </a:solidFill>
                <a:latin typeface="Arial Unicode"/>
                <a:ea typeface="Arial Unicode"/>
                <a:cs typeface="Arial Unicode"/>
                <a:sym typeface="Arial Unicode"/>
              </a:rPr>
              <a:t>Garuda Power has supported tribal and rural youth through dedicated archery training programmes, providing bows, arrows, coaching and competition exposure to nurture talent in underserved communities across the region.</a:t>
            </a:r>
          </a:p>
        </p:txBody>
      </p:sp>
      <p:sp>
        <p:nvSpPr>
          <p:cNvPr id="14" name="TextBox 14"/>
          <p:cNvSpPr txBox="1"/>
          <p:nvPr/>
        </p:nvSpPr>
        <p:spPr>
          <a:xfrm>
            <a:off x="12540136" y="8048437"/>
            <a:ext cx="5068289" cy="1703083"/>
          </a:xfrm>
          <a:prstGeom prst="rect">
            <a:avLst/>
          </a:prstGeom>
        </p:spPr>
        <p:txBody>
          <a:bodyPr lIns="0" tIns="0" rIns="0" bIns="0" rtlCol="0" anchor="t">
            <a:spAutoFit/>
          </a:bodyPr>
          <a:lstStyle/>
          <a:p>
            <a:pPr marL="0" lvl="0" indent="0" algn="l">
              <a:lnSpc>
                <a:spcPts val="2729"/>
              </a:lnSpc>
            </a:pPr>
            <a:r>
              <a:rPr lang="en-US" sz="1949">
                <a:solidFill>
                  <a:srgbClr val="FFFFF4"/>
                </a:solidFill>
                <a:latin typeface="Arial Unicode"/>
                <a:ea typeface="Arial Unicode"/>
                <a:cs typeface="Arial Unicode"/>
                <a:sym typeface="Arial Unicode"/>
              </a:rPr>
              <a:t>Investment in sports infrastructure includes construction of archery ranges, provision of equipment kits and uniforms, and sponsorship of district and state-level competitions to build a pipeline of skilled young athletes.</a:t>
            </a:r>
          </a:p>
        </p:txBody>
      </p:sp>
      <p:grpSp>
        <p:nvGrpSpPr>
          <p:cNvPr id="15" name="Group 15"/>
          <p:cNvGrpSpPr/>
          <p:nvPr/>
        </p:nvGrpSpPr>
        <p:grpSpPr>
          <a:xfrm>
            <a:off x="2917908" y="-51488"/>
            <a:ext cx="1641097" cy="9803008"/>
            <a:chOff x="0" y="0"/>
            <a:chExt cx="432223" cy="2581862"/>
          </a:xfrm>
        </p:grpSpPr>
        <p:sp>
          <p:nvSpPr>
            <p:cNvPr id="16" name="Freeform 16">
              <a:extLst>
                <a:ext uri="{C183D7F6-B498-43B3-948B-1728B52AA6E4}">
                  <adec:decorative xmlns:adec="http://schemas.microsoft.com/office/drawing/2017/decorative" xmlns="" val="1"/>
                </a:ext>
              </a:extLst>
            </p:cNvPr>
            <p:cNvSpPr/>
            <p:nvPr/>
          </p:nvSpPr>
          <p:spPr>
            <a:xfrm>
              <a:off x="0" y="0"/>
              <a:ext cx="432223" cy="2581862"/>
            </a:xfrm>
            <a:custGeom>
              <a:avLst/>
              <a:gdLst/>
              <a:ahLst/>
              <a:cxnLst/>
              <a:rect l="l" t="t" r="r" b="b"/>
              <a:pathLst>
                <a:path w="432223" h="2581862">
                  <a:moveTo>
                    <a:pt x="0" y="0"/>
                  </a:moveTo>
                  <a:lnTo>
                    <a:pt x="432223" y="0"/>
                  </a:lnTo>
                  <a:lnTo>
                    <a:pt x="432223" y="2581862"/>
                  </a:lnTo>
                  <a:lnTo>
                    <a:pt x="0" y="2581862"/>
                  </a:lnTo>
                  <a:close/>
                </a:path>
              </a:pathLst>
            </a:custGeom>
            <a:solidFill>
              <a:srgbClr val="FFFFF4"/>
            </a:solidFill>
          </p:spPr>
        </p:sp>
        <p:sp>
          <p:nvSpPr>
            <p:cNvPr id="17" name="TextBox 17"/>
            <p:cNvSpPr txBox="1"/>
            <p:nvPr/>
          </p:nvSpPr>
          <p:spPr>
            <a:xfrm>
              <a:off x="0" y="-38100"/>
              <a:ext cx="432223" cy="2619962"/>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8" name="Group 18"/>
          <p:cNvGrpSpPr/>
          <p:nvPr/>
        </p:nvGrpSpPr>
        <p:grpSpPr>
          <a:xfrm>
            <a:off x="2108236" y="1085815"/>
            <a:ext cx="3221823" cy="4373709"/>
            <a:chOff x="0" y="0"/>
            <a:chExt cx="939194" cy="1274980"/>
          </a:xfrm>
        </p:grpSpPr>
        <p:sp>
          <p:nvSpPr>
            <p:cNvPr id="19" name="Freeform 19"/>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4"/>
              <a:stretch>
                <a:fillRect t="-564"/>
              </a:stretch>
            </a:blipFill>
          </p:spPr>
        </p:sp>
      </p:grpSp>
      <p:grpSp>
        <p:nvGrpSpPr>
          <p:cNvPr id="20" name="Group 20"/>
          <p:cNvGrpSpPr/>
          <p:nvPr/>
        </p:nvGrpSpPr>
        <p:grpSpPr>
          <a:xfrm>
            <a:off x="993129" y="5851325"/>
            <a:ext cx="6113757" cy="3720205"/>
            <a:chOff x="0" y="0"/>
            <a:chExt cx="2095293" cy="1274980"/>
          </a:xfrm>
        </p:grpSpPr>
        <p:sp>
          <p:nvSpPr>
            <p:cNvPr id="21" name="Freeform 21"/>
            <p:cNvSpPr/>
            <p:nvPr/>
          </p:nvSpPr>
          <p:spPr>
            <a:xfrm>
              <a:off x="0" y="0"/>
              <a:ext cx="2095293" cy="1274980"/>
            </a:xfrm>
            <a:custGeom>
              <a:avLst/>
              <a:gdLst/>
              <a:ahLst/>
              <a:cxnLst/>
              <a:rect l="l" t="t" r="r" b="b"/>
              <a:pathLst>
                <a:path w="2095293" h="1274980">
                  <a:moveTo>
                    <a:pt x="0" y="0"/>
                  </a:moveTo>
                  <a:lnTo>
                    <a:pt x="2095293" y="0"/>
                  </a:lnTo>
                  <a:lnTo>
                    <a:pt x="2095293" y="1274980"/>
                  </a:lnTo>
                  <a:lnTo>
                    <a:pt x="0" y="1274980"/>
                  </a:lnTo>
                  <a:close/>
                </a:path>
              </a:pathLst>
            </a:custGeom>
            <a:blipFill>
              <a:blip r:embed="rId5"/>
              <a:stretch>
                <a:fillRect t="-4680" b="-4680"/>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5D0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8079847" y="1807603"/>
            <a:ext cx="10239155" cy="5831927"/>
            <a:chOff x="0" y="0"/>
            <a:chExt cx="2696732" cy="1535981"/>
          </a:xfrm>
        </p:grpSpPr>
        <p:sp>
          <p:nvSpPr>
            <p:cNvPr id="3" name="Freeform 3"/>
            <p:cNvSpPr/>
            <p:nvPr/>
          </p:nvSpPr>
          <p:spPr>
            <a:xfrm>
              <a:off x="0" y="0"/>
              <a:ext cx="2696732" cy="1535981"/>
            </a:xfrm>
            <a:custGeom>
              <a:avLst/>
              <a:gdLst/>
              <a:ahLst/>
              <a:cxnLst/>
              <a:rect l="l" t="t" r="r" b="b"/>
              <a:pathLst>
                <a:path w="2696732" h="1535981">
                  <a:moveTo>
                    <a:pt x="0" y="0"/>
                  </a:moveTo>
                  <a:lnTo>
                    <a:pt x="2696732" y="0"/>
                  </a:lnTo>
                  <a:lnTo>
                    <a:pt x="2696732" y="1535981"/>
                  </a:lnTo>
                  <a:lnTo>
                    <a:pt x="0" y="1535981"/>
                  </a:lnTo>
                  <a:close/>
                </a:path>
              </a:pathLst>
            </a:custGeom>
            <a:solidFill>
              <a:srgbClr val="11A625"/>
            </a:solidFill>
          </p:spPr>
        </p:sp>
        <p:sp>
          <p:nvSpPr>
            <p:cNvPr id="4" name="TextBox 4"/>
            <p:cNvSpPr txBox="1"/>
            <p:nvPr/>
          </p:nvSpPr>
          <p:spPr>
            <a:xfrm>
              <a:off x="0" y="28575"/>
              <a:ext cx="2696732" cy="1507406"/>
            </a:xfrm>
            <a:prstGeom prst="rect">
              <a:avLst/>
            </a:prstGeom>
          </p:spPr>
          <p:txBody>
            <a:bodyPr lIns="50800" tIns="50800" rIns="50800" bIns="50800" rtlCol="0" anchor="ctr"/>
            <a:lstStyle/>
            <a:p>
              <a:pPr algn="ctr">
                <a:lnSpc>
                  <a:spcPts val="2691"/>
                </a:lnSpc>
              </a:pPr>
              <a:endParaRPr/>
            </a:p>
          </p:txBody>
        </p:sp>
      </p:grpSp>
      <p:sp>
        <p:nvSpPr>
          <p:cNvPr id="5" name="TextBox 5"/>
          <p:cNvSpPr txBox="1"/>
          <p:nvPr/>
        </p:nvSpPr>
        <p:spPr>
          <a:xfrm>
            <a:off x="5997785" y="1717438"/>
            <a:ext cx="6263980" cy="1023085"/>
          </a:xfrm>
          <a:prstGeom prst="rect">
            <a:avLst/>
          </a:prstGeom>
        </p:spPr>
        <p:txBody>
          <a:bodyPr lIns="0" tIns="0" rIns="0" bIns="0" rtlCol="0" anchor="t">
            <a:spAutoFit/>
          </a:bodyPr>
          <a:lstStyle/>
          <a:p>
            <a:pPr marL="0" lvl="0" indent="0" algn="l">
              <a:lnSpc>
                <a:spcPts val="7959"/>
              </a:lnSpc>
            </a:pPr>
            <a:r>
              <a:rPr lang="en-US" sz="7236" spc="-289">
                <a:solidFill>
                  <a:srgbClr val="FFFFF4"/>
                </a:solidFill>
                <a:latin typeface="Inter"/>
                <a:ea typeface="Inter"/>
                <a:cs typeface="Inter"/>
                <a:sym typeface="Inter"/>
              </a:rPr>
              <a:t>Blood &amp; Health</a:t>
            </a:r>
          </a:p>
        </p:txBody>
      </p:sp>
      <p:sp>
        <p:nvSpPr>
          <p:cNvPr id="6" name="TextBox 6"/>
          <p:cNvSpPr txBox="1"/>
          <p:nvPr/>
        </p:nvSpPr>
        <p:spPr>
          <a:xfrm>
            <a:off x="5556569" y="2577965"/>
            <a:ext cx="7192812" cy="1850789"/>
          </a:xfrm>
          <a:prstGeom prst="rect">
            <a:avLst/>
          </a:prstGeom>
        </p:spPr>
        <p:txBody>
          <a:bodyPr lIns="0" tIns="0" rIns="0" bIns="0" rtlCol="0" anchor="t">
            <a:spAutoFit/>
          </a:bodyPr>
          <a:lstStyle/>
          <a:p>
            <a:pPr marL="0" lvl="0" indent="0" algn="l">
              <a:lnSpc>
                <a:spcPts val="14279"/>
              </a:lnSpc>
            </a:pPr>
            <a:r>
              <a:rPr lang="en-US" sz="12981" b="1" spc="-519">
                <a:solidFill>
                  <a:srgbClr val="FFFFF4"/>
                </a:solidFill>
                <a:latin typeface="Inter Bold"/>
                <a:ea typeface="Inter Bold"/>
                <a:cs typeface="Inter Bold"/>
                <a:sym typeface="Inter Bold"/>
              </a:rPr>
              <a:t>Spotlight</a:t>
            </a:r>
          </a:p>
        </p:txBody>
      </p:sp>
      <p:grpSp>
        <p:nvGrpSpPr>
          <p:cNvPr id="7" name="Group 7"/>
          <p:cNvGrpSpPr/>
          <p:nvPr/>
        </p:nvGrpSpPr>
        <p:grpSpPr>
          <a:xfrm>
            <a:off x="2089738" y="5627"/>
            <a:ext cx="1641097" cy="9837517"/>
            <a:chOff x="0" y="0"/>
            <a:chExt cx="432223" cy="2590951"/>
          </a:xfrm>
        </p:grpSpPr>
        <p:sp>
          <p:nvSpPr>
            <p:cNvPr id="8" name="Freeform 8">
              <a:extLst>
                <a:ext uri="{C183D7F6-B498-43B3-948B-1728B52AA6E4}">
                  <adec:decorative xmlns:adec="http://schemas.microsoft.com/office/drawing/2017/decorative" xmlns="" val="1"/>
                </a:ext>
              </a:extLst>
            </p:cNvPr>
            <p:cNvSpPr/>
            <p:nvPr/>
          </p:nvSpPr>
          <p:spPr>
            <a:xfrm>
              <a:off x="0" y="0"/>
              <a:ext cx="432223" cy="2590951"/>
            </a:xfrm>
            <a:custGeom>
              <a:avLst/>
              <a:gdLst/>
              <a:ahLst/>
              <a:cxnLst/>
              <a:rect l="l" t="t" r="r" b="b"/>
              <a:pathLst>
                <a:path w="432223" h="2590951">
                  <a:moveTo>
                    <a:pt x="0" y="0"/>
                  </a:moveTo>
                  <a:lnTo>
                    <a:pt x="432223" y="0"/>
                  </a:lnTo>
                  <a:lnTo>
                    <a:pt x="432223" y="2590951"/>
                  </a:lnTo>
                  <a:lnTo>
                    <a:pt x="0" y="2590951"/>
                  </a:lnTo>
                  <a:close/>
                </a:path>
              </a:pathLst>
            </a:custGeom>
            <a:solidFill>
              <a:srgbClr val="FFFFF4"/>
            </a:solidFill>
          </p:spPr>
        </p:sp>
        <p:sp>
          <p:nvSpPr>
            <p:cNvPr id="9" name="TextBox 9"/>
            <p:cNvSpPr txBox="1"/>
            <p:nvPr/>
          </p:nvSpPr>
          <p:spPr>
            <a:xfrm>
              <a:off x="0" y="-38100"/>
              <a:ext cx="432223" cy="2629051"/>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0" name="Group 10"/>
          <p:cNvGrpSpPr/>
          <p:nvPr/>
        </p:nvGrpSpPr>
        <p:grpSpPr>
          <a:xfrm>
            <a:off x="3952817" y="4928875"/>
            <a:ext cx="2897218" cy="3933050"/>
            <a:chOff x="0" y="0"/>
            <a:chExt cx="939194" cy="1274980"/>
          </a:xfrm>
        </p:grpSpPr>
        <p:sp>
          <p:nvSpPr>
            <p:cNvPr id="11" name="Freeform 11"/>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2"/>
              <a:stretch>
                <a:fillRect t="-282" b="-282"/>
              </a:stretch>
            </a:blipFill>
          </p:spPr>
        </p:sp>
      </p:grpSp>
      <p:sp>
        <p:nvSpPr>
          <p:cNvPr id="12" name="AutoShape 12">
            <a:extLst>
              <a:ext uri="{C183D7F6-B498-43B3-948B-1728B52AA6E4}">
                <adec:decorative xmlns:adec="http://schemas.microsoft.com/office/drawing/2017/decorative" xmlns="" val="1"/>
              </a:ext>
            </a:extLst>
          </p:cNvPr>
          <p:cNvSpPr/>
          <p:nvPr/>
        </p:nvSpPr>
        <p:spPr>
          <a:xfrm>
            <a:off x="7719553" y="6895400"/>
            <a:ext cx="4409001" cy="0"/>
          </a:xfrm>
          <a:prstGeom prst="line">
            <a:avLst/>
          </a:prstGeom>
          <a:ln w="19050" cap="flat">
            <a:solidFill>
              <a:srgbClr val="FFFFFF"/>
            </a:solidFill>
            <a:prstDash val="solid"/>
            <a:headEnd type="none" w="sm" len="sm"/>
            <a:tailEnd type="none" w="sm" len="sm"/>
          </a:ln>
        </p:spPr>
      </p:sp>
      <p:sp>
        <p:nvSpPr>
          <p:cNvPr id="13" name="AutoShape 13">
            <a:extLst>
              <a:ext uri="{C183D7F6-B498-43B3-948B-1728B52AA6E4}">
                <adec:decorative xmlns:adec="http://schemas.microsoft.com/office/drawing/2017/decorative" xmlns="" val="1"/>
              </a:ext>
            </a:extLst>
          </p:cNvPr>
          <p:cNvSpPr/>
          <p:nvPr/>
        </p:nvSpPr>
        <p:spPr>
          <a:xfrm>
            <a:off x="12846943" y="5155838"/>
            <a:ext cx="4409001" cy="0"/>
          </a:xfrm>
          <a:prstGeom prst="line">
            <a:avLst/>
          </a:prstGeom>
          <a:ln w="19050" cap="flat">
            <a:solidFill>
              <a:srgbClr val="FFFFFF"/>
            </a:solidFill>
            <a:prstDash val="solid"/>
            <a:headEnd type="none" w="sm" len="sm"/>
            <a:tailEnd type="none" w="sm" len="sm"/>
          </a:ln>
        </p:spPr>
      </p:sp>
      <p:sp>
        <p:nvSpPr>
          <p:cNvPr id="14" name="Freeform 14">
            <a:extLst>
              <a:ext uri="{C183D7F6-B498-43B3-948B-1728B52AA6E4}">
                <adec:decorative xmlns:adec="http://schemas.microsoft.com/office/drawing/2017/decorative" xmlns="" val="1"/>
              </a:ext>
            </a:extLst>
          </p:cNvPr>
          <p:cNvSpPr/>
          <p:nvPr/>
        </p:nvSpPr>
        <p:spPr>
          <a:xfrm>
            <a:off x="10612518" y="6432224"/>
            <a:ext cx="327315" cy="327315"/>
          </a:xfrm>
          <a:custGeom>
            <a:avLst/>
            <a:gdLst/>
            <a:ahLst/>
            <a:cxnLst/>
            <a:rect l="l" t="t" r="r" b="b"/>
            <a:pathLst>
              <a:path w="327315" h="327315">
                <a:moveTo>
                  <a:pt x="0" y="0"/>
                </a:moveTo>
                <a:lnTo>
                  <a:pt x="327316" y="0"/>
                </a:lnTo>
                <a:lnTo>
                  <a:pt x="327316" y="327316"/>
                </a:lnTo>
                <a:lnTo>
                  <a:pt x="0" y="327316"/>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5" name="Freeform 15">
            <a:extLst>
              <a:ext uri="{C183D7F6-B498-43B3-948B-1728B52AA6E4}">
                <adec:decorative xmlns:adec="http://schemas.microsoft.com/office/drawing/2017/decorative" xmlns="" val="1"/>
              </a:ext>
            </a:extLst>
          </p:cNvPr>
          <p:cNvSpPr/>
          <p:nvPr/>
        </p:nvSpPr>
        <p:spPr>
          <a:xfrm>
            <a:off x="16171999" y="4681616"/>
            <a:ext cx="327315" cy="327315"/>
          </a:xfrm>
          <a:custGeom>
            <a:avLst/>
            <a:gdLst/>
            <a:ahLst/>
            <a:cxnLst/>
            <a:rect l="l" t="t" r="r" b="b"/>
            <a:pathLst>
              <a:path w="327315" h="327315">
                <a:moveTo>
                  <a:pt x="0" y="0"/>
                </a:moveTo>
                <a:lnTo>
                  <a:pt x="327315" y="0"/>
                </a:lnTo>
                <a:lnTo>
                  <a:pt x="327315" y="327315"/>
                </a:lnTo>
                <a:lnTo>
                  <a:pt x="0" y="327315"/>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7719553" y="6451274"/>
            <a:ext cx="3056623" cy="293327"/>
          </a:xfrm>
          <a:prstGeom prst="rect">
            <a:avLst/>
          </a:prstGeom>
        </p:spPr>
        <p:txBody>
          <a:bodyPr lIns="0" tIns="0" rIns="0" bIns="0" rtlCol="0" anchor="t">
            <a:spAutoFit/>
          </a:bodyPr>
          <a:lstStyle/>
          <a:p>
            <a:pPr marL="0" lvl="0" indent="0" algn="l">
              <a:lnSpc>
                <a:spcPts val="2306"/>
              </a:lnSpc>
            </a:pPr>
            <a:r>
              <a:rPr lang="en-US" sz="2096" b="1" spc="-83">
                <a:solidFill>
                  <a:srgbClr val="D3BE2F"/>
                </a:solidFill>
                <a:latin typeface="Arial Unicode Bold"/>
                <a:ea typeface="Arial Unicode Bold"/>
                <a:cs typeface="Arial Unicode Bold"/>
                <a:sym typeface="Arial Unicode Bold"/>
              </a:rPr>
              <a:t>Blood Donation Drives</a:t>
            </a:r>
          </a:p>
        </p:txBody>
      </p:sp>
      <p:sp>
        <p:nvSpPr>
          <p:cNvPr id="17" name="TextBox 17"/>
          <p:cNvSpPr txBox="1"/>
          <p:nvPr/>
        </p:nvSpPr>
        <p:spPr>
          <a:xfrm>
            <a:off x="12911567" y="4715604"/>
            <a:ext cx="3056623" cy="293327"/>
          </a:xfrm>
          <a:prstGeom prst="rect">
            <a:avLst/>
          </a:prstGeom>
        </p:spPr>
        <p:txBody>
          <a:bodyPr lIns="0" tIns="0" rIns="0" bIns="0" rtlCol="0" anchor="t">
            <a:spAutoFit/>
          </a:bodyPr>
          <a:lstStyle/>
          <a:p>
            <a:pPr marL="0" lvl="0" indent="0" algn="l">
              <a:lnSpc>
                <a:spcPts val="2306"/>
              </a:lnSpc>
            </a:pPr>
            <a:r>
              <a:rPr lang="en-US" sz="2096" b="1" spc="-83">
                <a:solidFill>
                  <a:srgbClr val="D3BE2F"/>
                </a:solidFill>
                <a:latin typeface="Arial Unicode Bold"/>
                <a:ea typeface="Arial Unicode Bold"/>
                <a:cs typeface="Arial Unicode Bold"/>
                <a:sym typeface="Arial Unicode Bold"/>
              </a:rPr>
              <a:t>Health Camps &amp; Outreach</a:t>
            </a:r>
          </a:p>
        </p:txBody>
      </p:sp>
      <p:sp>
        <p:nvSpPr>
          <p:cNvPr id="18" name="TextBox 18"/>
          <p:cNvSpPr txBox="1"/>
          <p:nvPr/>
        </p:nvSpPr>
        <p:spPr>
          <a:xfrm>
            <a:off x="7719553" y="6919873"/>
            <a:ext cx="5130746" cy="1622332"/>
          </a:xfrm>
          <a:prstGeom prst="rect">
            <a:avLst/>
          </a:prstGeom>
        </p:spPr>
        <p:txBody>
          <a:bodyPr lIns="0" tIns="0" rIns="0" bIns="0" rtlCol="0" anchor="t">
            <a:spAutoFit/>
          </a:bodyPr>
          <a:lstStyle/>
          <a:p>
            <a:pPr marL="0" lvl="0" indent="0" algn="l">
              <a:lnSpc>
                <a:spcPts val="2163"/>
              </a:lnSpc>
            </a:pPr>
            <a:r>
              <a:rPr lang="en-US" sz="1545">
                <a:solidFill>
                  <a:srgbClr val="FFFFF4"/>
                </a:solidFill>
                <a:latin typeface="Open Sans"/>
                <a:ea typeface="Open Sans"/>
                <a:cs typeface="Open Sans"/>
                <a:sym typeface="Open Sans"/>
              </a:rPr>
              <a:t>Garuda Power has organised and sponsored multiple blood donation camps across tribal and rural communities in India, facilitating voluntary blood donations and ensuring adequate blood supply to regional hospitals and healthcare centres serving underserved populations.</a:t>
            </a:r>
          </a:p>
        </p:txBody>
      </p:sp>
      <p:sp>
        <p:nvSpPr>
          <p:cNvPr id="19" name="TextBox 19"/>
          <p:cNvSpPr txBox="1"/>
          <p:nvPr/>
        </p:nvSpPr>
        <p:spPr>
          <a:xfrm>
            <a:off x="12846943" y="5301643"/>
            <a:ext cx="5332926" cy="1646804"/>
          </a:xfrm>
          <a:prstGeom prst="rect">
            <a:avLst/>
          </a:prstGeom>
        </p:spPr>
        <p:txBody>
          <a:bodyPr lIns="0" tIns="0" rIns="0" bIns="0" rtlCol="0" anchor="t">
            <a:spAutoFit/>
          </a:bodyPr>
          <a:lstStyle/>
          <a:p>
            <a:pPr marL="0" lvl="0" indent="0" algn="l">
              <a:lnSpc>
                <a:spcPts val="2248"/>
              </a:lnSpc>
            </a:pPr>
            <a:r>
              <a:rPr lang="en-US" sz="1606">
                <a:solidFill>
                  <a:srgbClr val="FFFFF4"/>
                </a:solidFill>
                <a:latin typeface="Open Sans"/>
                <a:ea typeface="Open Sans"/>
                <a:cs typeface="Open Sans"/>
                <a:sym typeface="Open Sans"/>
              </a:rPr>
              <a:t>Garuda Power-supported health outreach programs have delivered free medical check-ups, diagnostic screenings, and centrifuge-aided blood processing services to communities in need, improving early detection of diseases and promoting preventive healthcare across grassroots levels.</a:t>
            </a:r>
          </a:p>
        </p:txBody>
      </p:sp>
      <p:grpSp>
        <p:nvGrpSpPr>
          <p:cNvPr id="20" name="Group 20"/>
          <p:cNvGrpSpPr/>
          <p:nvPr/>
        </p:nvGrpSpPr>
        <p:grpSpPr>
          <a:xfrm>
            <a:off x="419148" y="1052292"/>
            <a:ext cx="4982278" cy="3376462"/>
            <a:chOff x="0" y="0"/>
            <a:chExt cx="1881350" cy="1274980"/>
          </a:xfrm>
        </p:grpSpPr>
        <p:sp>
          <p:nvSpPr>
            <p:cNvPr id="21" name="Freeform 21"/>
            <p:cNvSpPr/>
            <p:nvPr/>
          </p:nvSpPr>
          <p:spPr>
            <a:xfrm>
              <a:off x="0" y="0"/>
              <a:ext cx="1881350" cy="1274980"/>
            </a:xfrm>
            <a:custGeom>
              <a:avLst/>
              <a:gdLst/>
              <a:ahLst/>
              <a:cxnLst/>
              <a:rect l="l" t="t" r="r" b="b"/>
              <a:pathLst>
                <a:path w="1881350" h="1274980">
                  <a:moveTo>
                    <a:pt x="0" y="0"/>
                  </a:moveTo>
                  <a:lnTo>
                    <a:pt x="1881350" y="0"/>
                  </a:lnTo>
                  <a:lnTo>
                    <a:pt x="1881350" y="1274980"/>
                  </a:lnTo>
                  <a:lnTo>
                    <a:pt x="0" y="1274980"/>
                  </a:lnTo>
                  <a:close/>
                </a:path>
              </a:pathLst>
            </a:custGeom>
            <a:blipFill>
              <a:blip r:embed="rId5"/>
              <a:stretch>
                <a:fillRect t="-4999" b="-4999"/>
              </a:stretch>
            </a:blipFill>
          </p:spPr>
        </p:sp>
      </p:grpSp>
      <p:grpSp>
        <p:nvGrpSpPr>
          <p:cNvPr id="22" name="Group 22"/>
          <p:cNvGrpSpPr/>
          <p:nvPr/>
        </p:nvGrpSpPr>
        <p:grpSpPr>
          <a:xfrm>
            <a:off x="13199424" y="7350401"/>
            <a:ext cx="2540804" cy="2383607"/>
            <a:chOff x="0" y="0"/>
            <a:chExt cx="1330916" cy="1248574"/>
          </a:xfrm>
        </p:grpSpPr>
        <p:sp>
          <p:nvSpPr>
            <p:cNvPr id="23" name="Freeform 23"/>
            <p:cNvSpPr/>
            <p:nvPr/>
          </p:nvSpPr>
          <p:spPr>
            <a:xfrm>
              <a:off x="0" y="0"/>
              <a:ext cx="1330916" cy="1248574"/>
            </a:xfrm>
            <a:custGeom>
              <a:avLst/>
              <a:gdLst/>
              <a:ahLst/>
              <a:cxnLst/>
              <a:rect l="l" t="t" r="r" b="b"/>
              <a:pathLst>
                <a:path w="1330916" h="1248574">
                  <a:moveTo>
                    <a:pt x="0" y="0"/>
                  </a:moveTo>
                  <a:lnTo>
                    <a:pt x="1330916" y="0"/>
                  </a:lnTo>
                  <a:lnTo>
                    <a:pt x="1330916" y="1248574"/>
                  </a:lnTo>
                  <a:lnTo>
                    <a:pt x="0" y="1248574"/>
                  </a:lnTo>
                  <a:close/>
                </a:path>
              </a:pathLst>
            </a:custGeom>
            <a:blipFill>
              <a:blip r:embed="rId6" cstate="print"/>
              <a:stretch>
                <a:fillRect l="-5720" r="-5720"/>
              </a:stretch>
            </a:blipFill>
          </p:spPr>
        </p:sp>
      </p:grpSp>
      <p:grpSp>
        <p:nvGrpSpPr>
          <p:cNvPr id="24" name="Group 24"/>
          <p:cNvGrpSpPr/>
          <p:nvPr/>
        </p:nvGrpSpPr>
        <p:grpSpPr>
          <a:xfrm>
            <a:off x="11946613" y="2190881"/>
            <a:ext cx="363882" cy="373432"/>
            <a:chOff x="0" y="0"/>
            <a:chExt cx="792015" cy="812800"/>
          </a:xfrm>
        </p:grpSpPr>
        <p:sp>
          <p:nvSpPr>
            <p:cNvPr id="25" name="Freeform 25">
              <a:extLst>
                <a:ext uri="{C183D7F6-B498-43B3-948B-1728B52AA6E4}">
                  <adec:decorative xmlns:adec="http://schemas.microsoft.com/office/drawing/2017/decorative" xmlns="" val="1"/>
                </a:ext>
              </a:extLst>
            </p:cNvPr>
            <p:cNvSpPr/>
            <p:nvPr/>
          </p:nvSpPr>
          <p:spPr>
            <a:xfrm>
              <a:off x="0" y="0"/>
              <a:ext cx="792015" cy="812800"/>
            </a:xfrm>
            <a:custGeom>
              <a:avLst/>
              <a:gdLst/>
              <a:ahLst/>
              <a:cxnLst/>
              <a:rect l="l" t="t" r="r" b="b"/>
              <a:pathLst>
                <a:path w="792015" h="812800">
                  <a:moveTo>
                    <a:pt x="396007" y="0"/>
                  </a:moveTo>
                  <a:cubicBezTo>
                    <a:pt x="177299" y="0"/>
                    <a:pt x="0" y="181951"/>
                    <a:pt x="0" y="406400"/>
                  </a:cubicBezTo>
                  <a:cubicBezTo>
                    <a:pt x="0" y="630849"/>
                    <a:pt x="177299" y="812800"/>
                    <a:pt x="396007" y="812800"/>
                  </a:cubicBezTo>
                  <a:cubicBezTo>
                    <a:pt x="614716" y="812800"/>
                    <a:pt x="792015" y="630849"/>
                    <a:pt x="792015" y="406400"/>
                  </a:cubicBezTo>
                  <a:cubicBezTo>
                    <a:pt x="792015" y="181951"/>
                    <a:pt x="614716" y="0"/>
                    <a:pt x="396007" y="0"/>
                  </a:cubicBezTo>
                  <a:close/>
                </a:path>
              </a:pathLst>
            </a:custGeom>
            <a:solidFill>
              <a:srgbClr val="FFFFFF"/>
            </a:solidFill>
          </p:spPr>
        </p:sp>
        <p:sp>
          <p:nvSpPr>
            <p:cNvPr id="26" name="TextBox 26"/>
            <p:cNvSpPr txBox="1"/>
            <p:nvPr/>
          </p:nvSpPr>
          <p:spPr>
            <a:xfrm>
              <a:off x="74251" y="38100"/>
              <a:ext cx="643512" cy="698500"/>
            </a:xfrm>
            <a:prstGeom prst="rect">
              <a:avLst/>
            </a:prstGeom>
          </p:spPr>
          <p:txBody>
            <a:bodyPr lIns="50800" tIns="50800" rIns="50800" bIns="50800" rtlCol="0" anchor="ctr"/>
            <a:lstStyle/>
            <a:p>
              <a:pPr marL="0" lvl="0" indent="0" algn="ctr">
                <a:lnSpc>
                  <a:spcPts val="2659"/>
                </a:lnSpc>
              </a:pPr>
              <a:endParaRPr/>
            </a:p>
          </p:txBody>
        </p:sp>
      </p:grpSp>
      <p:sp>
        <p:nvSpPr>
          <p:cNvPr id="27" name="Freeform 27"/>
          <p:cNvSpPr/>
          <p:nvPr/>
        </p:nvSpPr>
        <p:spPr>
          <a:xfrm>
            <a:off x="13208366" y="2190881"/>
            <a:ext cx="1556869" cy="2123897"/>
          </a:xfrm>
          <a:custGeom>
            <a:avLst/>
            <a:gdLst/>
            <a:ahLst/>
            <a:cxnLst/>
            <a:rect l="l" t="t" r="r" b="b"/>
            <a:pathLst>
              <a:path w="1556869" h="2123897">
                <a:moveTo>
                  <a:pt x="0" y="0"/>
                </a:moveTo>
                <a:lnTo>
                  <a:pt x="1556869" y="0"/>
                </a:lnTo>
                <a:lnTo>
                  <a:pt x="1556869" y="2123897"/>
                </a:lnTo>
                <a:lnTo>
                  <a:pt x="0" y="2123897"/>
                </a:lnTo>
                <a:lnTo>
                  <a:pt x="0" y="0"/>
                </a:lnTo>
                <a:close/>
              </a:path>
            </a:pathLst>
          </a:custGeom>
          <a:blipFill>
            <a:blip r:embed="rId7"/>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5D0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7385903" y="979434"/>
            <a:ext cx="11210112" cy="5831927"/>
            <a:chOff x="0" y="0"/>
            <a:chExt cx="2952457" cy="1535981"/>
          </a:xfrm>
        </p:grpSpPr>
        <p:sp>
          <p:nvSpPr>
            <p:cNvPr id="3" name="Freeform 3"/>
            <p:cNvSpPr/>
            <p:nvPr/>
          </p:nvSpPr>
          <p:spPr>
            <a:xfrm>
              <a:off x="0" y="0"/>
              <a:ext cx="2952457" cy="1535981"/>
            </a:xfrm>
            <a:custGeom>
              <a:avLst/>
              <a:gdLst/>
              <a:ahLst/>
              <a:cxnLst/>
              <a:rect l="l" t="t" r="r" b="b"/>
              <a:pathLst>
                <a:path w="2952457" h="1535981">
                  <a:moveTo>
                    <a:pt x="0" y="0"/>
                  </a:moveTo>
                  <a:lnTo>
                    <a:pt x="2952457" y="0"/>
                  </a:lnTo>
                  <a:lnTo>
                    <a:pt x="2952457" y="1535981"/>
                  </a:lnTo>
                  <a:lnTo>
                    <a:pt x="0" y="1535981"/>
                  </a:lnTo>
                  <a:close/>
                </a:path>
              </a:pathLst>
            </a:custGeom>
            <a:solidFill>
              <a:srgbClr val="11A625"/>
            </a:solidFill>
          </p:spPr>
        </p:sp>
        <p:sp>
          <p:nvSpPr>
            <p:cNvPr id="4" name="TextBox 4"/>
            <p:cNvSpPr txBox="1"/>
            <p:nvPr/>
          </p:nvSpPr>
          <p:spPr>
            <a:xfrm>
              <a:off x="0" y="28575"/>
              <a:ext cx="2952457" cy="1507406"/>
            </a:xfrm>
            <a:prstGeom prst="rect">
              <a:avLst/>
            </a:prstGeom>
          </p:spPr>
          <p:txBody>
            <a:bodyPr lIns="50800" tIns="50800" rIns="50800" bIns="50800" rtlCol="0" anchor="ctr"/>
            <a:lstStyle/>
            <a:p>
              <a:pPr algn="ctr">
                <a:lnSpc>
                  <a:spcPts val="2691"/>
                </a:lnSpc>
              </a:pPr>
              <a:endParaRPr/>
            </a:p>
          </p:txBody>
        </p:sp>
      </p:grpSp>
      <p:grpSp>
        <p:nvGrpSpPr>
          <p:cNvPr id="5" name="Group 5"/>
          <p:cNvGrpSpPr/>
          <p:nvPr/>
        </p:nvGrpSpPr>
        <p:grpSpPr>
          <a:xfrm>
            <a:off x="0" y="0"/>
            <a:ext cx="3654116" cy="10281373"/>
            <a:chOff x="0" y="0"/>
            <a:chExt cx="962401" cy="2707851"/>
          </a:xfrm>
        </p:grpSpPr>
        <p:sp>
          <p:nvSpPr>
            <p:cNvPr id="6" name="Freeform 6">
              <a:extLst>
                <a:ext uri="{C183D7F6-B498-43B3-948B-1728B52AA6E4}">
                  <adec:decorative xmlns:adec="http://schemas.microsoft.com/office/drawing/2017/decorative" xmlns="" val="1"/>
                </a:ext>
              </a:extLst>
            </p:cNvPr>
            <p:cNvSpPr/>
            <p:nvPr/>
          </p:nvSpPr>
          <p:spPr>
            <a:xfrm>
              <a:off x="0" y="0"/>
              <a:ext cx="962401" cy="2707851"/>
            </a:xfrm>
            <a:custGeom>
              <a:avLst/>
              <a:gdLst/>
              <a:ahLst/>
              <a:cxnLst/>
              <a:rect l="l" t="t" r="r" b="b"/>
              <a:pathLst>
                <a:path w="962401" h="2707851">
                  <a:moveTo>
                    <a:pt x="0" y="0"/>
                  </a:moveTo>
                  <a:lnTo>
                    <a:pt x="962401" y="0"/>
                  </a:lnTo>
                  <a:lnTo>
                    <a:pt x="962401" y="2707851"/>
                  </a:lnTo>
                  <a:lnTo>
                    <a:pt x="0" y="2707851"/>
                  </a:lnTo>
                  <a:close/>
                </a:path>
              </a:pathLst>
            </a:custGeom>
            <a:solidFill>
              <a:srgbClr val="FFFFF4"/>
            </a:solidFill>
          </p:spPr>
        </p:sp>
        <p:sp>
          <p:nvSpPr>
            <p:cNvPr id="7" name="TextBox 7"/>
            <p:cNvSpPr txBox="1"/>
            <p:nvPr/>
          </p:nvSpPr>
          <p:spPr>
            <a:xfrm>
              <a:off x="0" y="-38100"/>
              <a:ext cx="962401" cy="2745951"/>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8" name="AutoShape 8">
            <a:extLst>
              <a:ext uri="{C183D7F6-B498-43B3-948B-1728B52AA6E4}">
                <adec:decorative xmlns:adec="http://schemas.microsoft.com/office/drawing/2017/decorative" xmlns="" val="1"/>
              </a:ext>
            </a:extLst>
          </p:cNvPr>
          <p:cNvSpPr/>
          <p:nvPr/>
        </p:nvSpPr>
        <p:spPr>
          <a:xfrm>
            <a:off x="7719553" y="6744601"/>
            <a:ext cx="4409001" cy="0"/>
          </a:xfrm>
          <a:prstGeom prst="line">
            <a:avLst/>
          </a:prstGeom>
          <a:ln w="19050" cap="flat">
            <a:solidFill>
              <a:srgbClr val="FFFFFF"/>
            </a:solidFill>
            <a:prstDash val="solid"/>
            <a:headEnd type="none" w="sm" len="sm"/>
            <a:tailEnd type="none" w="sm" len="sm"/>
          </a:ln>
        </p:spPr>
      </p:sp>
      <p:sp>
        <p:nvSpPr>
          <p:cNvPr id="9" name="AutoShape 9">
            <a:extLst>
              <a:ext uri="{C183D7F6-B498-43B3-948B-1728B52AA6E4}">
                <adec:decorative xmlns:adec="http://schemas.microsoft.com/office/drawing/2017/decorative" xmlns="" val="1"/>
              </a:ext>
            </a:extLst>
          </p:cNvPr>
          <p:cNvSpPr/>
          <p:nvPr/>
        </p:nvSpPr>
        <p:spPr>
          <a:xfrm>
            <a:off x="12846943" y="6744601"/>
            <a:ext cx="4409001" cy="0"/>
          </a:xfrm>
          <a:prstGeom prst="line">
            <a:avLst/>
          </a:prstGeom>
          <a:ln w="19050" cap="flat">
            <a:solidFill>
              <a:srgbClr val="FFFFFF"/>
            </a:solidFill>
            <a:prstDash val="solid"/>
            <a:headEnd type="none" w="sm" len="sm"/>
            <a:tailEnd type="none" w="sm" len="sm"/>
          </a:ln>
        </p:spPr>
      </p:sp>
      <p:sp>
        <p:nvSpPr>
          <p:cNvPr id="10" name="Freeform 10">
            <a:extLst>
              <a:ext uri="{C183D7F6-B498-43B3-948B-1728B52AA6E4}">
                <adec:decorative xmlns:adec="http://schemas.microsoft.com/office/drawing/2017/decorative" xmlns="" val="1"/>
              </a:ext>
            </a:extLst>
          </p:cNvPr>
          <p:cNvSpPr/>
          <p:nvPr/>
        </p:nvSpPr>
        <p:spPr>
          <a:xfrm>
            <a:off x="11801239" y="6148834"/>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Freeform 11">
            <a:extLst>
              <a:ext uri="{C183D7F6-B498-43B3-948B-1728B52AA6E4}">
                <adec:decorative xmlns:adec="http://schemas.microsoft.com/office/drawing/2017/decorative" xmlns="" val="1"/>
              </a:ext>
            </a:extLst>
          </p:cNvPr>
          <p:cNvSpPr/>
          <p:nvPr/>
        </p:nvSpPr>
        <p:spPr>
          <a:xfrm>
            <a:off x="16928629" y="6148834"/>
            <a:ext cx="327315" cy="327315"/>
          </a:xfrm>
          <a:custGeom>
            <a:avLst/>
            <a:gdLst/>
            <a:ahLst/>
            <a:cxnLst/>
            <a:rect l="l" t="t" r="r" b="b"/>
            <a:pathLst>
              <a:path w="327315" h="327315">
                <a:moveTo>
                  <a:pt x="0" y="0"/>
                </a:moveTo>
                <a:lnTo>
                  <a:pt x="327315" y="0"/>
                </a:lnTo>
                <a:lnTo>
                  <a:pt x="327315" y="327316"/>
                </a:lnTo>
                <a:lnTo>
                  <a:pt x="0" y="327316"/>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2" name="TextBox 12"/>
          <p:cNvSpPr txBox="1"/>
          <p:nvPr/>
        </p:nvSpPr>
        <p:spPr>
          <a:xfrm>
            <a:off x="7837139" y="1599436"/>
            <a:ext cx="6290114" cy="2184177"/>
          </a:xfrm>
          <a:prstGeom prst="rect">
            <a:avLst/>
          </a:prstGeom>
        </p:spPr>
        <p:txBody>
          <a:bodyPr lIns="0" tIns="0" rIns="0" bIns="0" rtlCol="0" anchor="t">
            <a:spAutoFit/>
          </a:bodyPr>
          <a:lstStyle/>
          <a:p>
            <a:pPr marL="0" lvl="0" indent="0" algn="just">
              <a:lnSpc>
                <a:spcPts val="8505"/>
              </a:lnSpc>
            </a:pPr>
            <a:r>
              <a:rPr lang="en-US" sz="7732" spc="-309">
                <a:solidFill>
                  <a:srgbClr val="FFFFF4"/>
                </a:solidFill>
                <a:latin typeface="Inter"/>
                <a:ea typeface="Inter"/>
                <a:cs typeface="Inter"/>
                <a:sym typeface="Inter"/>
              </a:rPr>
              <a:t>Hygiene &amp;</a:t>
            </a:r>
          </a:p>
          <a:p>
            <a:pPr marL="0" lvl="0" indent="0" algn="just">
              <a:lnSpc>
                <a:spcPts val="8505"/>
              </a:lnSpc>
            </a:pPr>
            <a:r>
              <a:rPr lang="en-US" sz="7732" spc="-309">
                <a:solidFill>
                  <a:srgbClr val="FFFFF4"/>
                </a:solidFill>
                <a:latin typeface="Inter"/>
                <a:ea typeface="Inter"/>
                <a:cs typeface="Inter"/>
                <a:sym typeface="Inter"/>
              </a:rPr>
              <a:t>Toilet Blocks</a:t>
            </a:r>
          </a:p>
        </p:txBody>
      </p:sp>
      <p:sp>
        <p:nvSpPr>
          <p:cNvPr id="13" name="TextBox 13"/>
          <p:cNvSpPr txBox="1"/>
          <p:nvPr/>
        </p:nvSpPr>
        <p:spPr>
          <a:xfrm>
            <a:off x="7722909" y="6091664"/>
            <a:ext cx="3056623" cy="313078"/>
          </a:xfrm>
          <a:prstGeom prst="rect">
            <a:avLst/>
          </a:prstGeom>
        </p:spPr>
        <p:txBody>
          <a:bodyPr lIns="0" tIns="0" rIns="0" bIns="0" rtlCol="0" anchor="t">
            <a:spAutoFit/>
          </a:bodyPr>
          <a:lstStyle/>
          <a:p>
            <a:pPr marL="0" lvl="0" indent="0" algn="l">
              <a:lnSpc>
                <a:spcPts val="2366"/>
              </a:lnSpc>
            </a:pPr>
            <a:r>
              <a:rPr lang="en-US" sz="2151" b="1" spc="-86">
                <a:solidFill>
                  <a:srgbClr val="D3BE2F"/>
                </a:solidFill>
                <a:latin typeface="Arial Unicode Bold"/>
                <a:ea typeface="Arial Unicode Bold"/>
                <a:cs typeface="Arial Unicode Bold"/>
                <a:sym typeface="Arial Unicode Bold"/>
              </a:rPr>
              <a:t>Toilet Block Construction</a:t>
            </a:r>
          </a:p>
        </p:txBody>
      </p:sp>
      <p:sp>
        <p:nvSpPr>
          <p:cNvPr id="14" name="TextBox 14"/>
          <p:cNvSpPr txBox="1"/>
          <p:nvPr/>
        </p:nvSpPr>
        <p:spPr>
          <a:xfrm>
            <a:off x="12850299" y="6091664"/>
            <a:ext cx="3056623" cy="313078"/>
          </a:xfrm>
          <a:prstGeom prst="rect">
            <a:avLst/>
          </a:prstGeom>
        </p:spPr>
        <p:txBody>
          <a:bodyPr lIns="0" tIns="0" rIns="0" bIns="0" rtlCol="0" anchor="t">
            <a:spAutoFit/>
          </a:bodyPr>
          <a:lstStyle/>
          <a:p>
            <a:pPr marL="0" lvl="0" indent="0" algn="l">
              <a:lnSpc>
                <a:spcPts val="2366"/>
              </a:lnSpc>
            </a:pPr>
            <a:r>
              <a:rPr lang="en-US" sz="2151" b="1" spc="-86">
                <a:solidFill>
                  <a:srgbClr val="D3BE2F"/>
                </a:solidFill>
                <a:latin typeface="Arial Unicode Bold"/>
                <a:ea typeface="Arial Unicode Bold"/>
                <a:cs typeface="Arial Unicode Bold"/>
                <a:sym typeface="Arial Unicode Bold"/>
              </a:rPr>
              <a:t>Hygiene Awareness</a:t>
            </a:r>
          </a:p>
        </p:txBody>
      </p:sp>
      <p:sp>
        <p:nvSpPr>
          <p:cNvPr id="15" name="TextBox 15"/>
          <p:cNvSpPr txBox="1"/>
          <p:nvPr/>
        </p:nvSpPr>
        <p:spPr>
          <a:xfrm>
            <a:off x="7719553" y="7030351"/>
            <a:ext cx="4409001" cy="1056018"/>
          </a:xfrm>
          <a:prstGeom prst="rect">
            <a:avLst/>
          </a:prstGeom>
        </p:spPr>
        <p:txBody>
          <a:bodyPr lIns="0" tIns="0" rIns="0" bIns="0" rtlCol="0" anchor="t">
            <a:spAutoFit/>
          </a:bodyPr>
          <a:lstStyle/>
          <a:p>
            <a:pPr marL="0" lvl="0" indent="0" algn="l">
              <a:lnSpc>
                <a:spcPts val="2169"/>
              </a:lnSpc>
            </a:pPr>
            <a:r>
              <a:rPr lang="en-US" sz="1549">
                <a:solidFill>
                  <a:srgbClr val="FFFFF4"/>
                </a:solidFill>
                <a:latin typeface="Arial Unicode"/>
                <a:ea typeface="Arial Unicode"/>
                <a:cs typeface="Arial Unicode"/>
                <a:sym typeface="Arial Unicode"/>
              </a:rPr>
              <a:t>Garuda Power constructed dedicated toilet blocks in rural schools and communities, providing safe, clean sanitation facilities to underserved populations across project areas.</a:t>
            </a:r>
          </a:p>
        </p:txBody>
      </p:sp>
      <p:sp>
        <p:nvSpPr>
          <p:cNvPr id="16" name="TextBox 16"/>
          <p:cNvSpPr txBox="1"/>
          <p:nvPr/>
        </p:nvSpPr>
        <p:spPr>
          <a:xfrm>
            <a:off x="12850299" y="7030351"/>
            <a:ext cx="4409001" cy="1056018"/>
          </a:xfrm>
          <a:prstGeom prst="rect">
            <a:avLst/>
          </a:prstGeom>
        </p:spPr>
        <p:txBody>
          <a:bodyPr lIns="0" tIns="0" rIns="0" bIns="0" rtlCol="0" anchor="t">
            <a:spAutoFit/>
          </a:bodyPr>
          <a:lstStyle/>
          <a:p>
            <a:pPr marL="0" lvl="0" indent="0" algn="l">
              <a:lnSpc>
                <a:spcPts val="2169"/>
              </a:lnSpc>
            </a:pPr>
            <a:r>
              <a:rPr lang="en-US" sz="1549">
                <a:solidFill>
                  <a:srgbClr val="FFFFF4"/>
                </a:solidFill>
                <a:latin typeface="Arial Unicode"/>
                <a:ea typeface="Arial Unicode"/>
                <a:cs typeface="Arial Unicode"/>
                <a:sym typeface="Arial Unicode"/>
              </a:rPr>
              <a:t>Community hygiene drives educated hundreds of families on sanitation best practices, handwashing, and clean water usage — reducing disease and improving public health outcomes.</a:t>
            </a:r>
          </a:p>
        </p:txBody>
      </p:sp>
      <p:grpSp>
        <p:nvGrpSpPr>
          <p:cNvPr id="17" name="Group 17"/>
          <p:cNvGrpSpPr/>
          <p:nvPr/>
        </p:nvGrpSpPr>
        <p:grpSpPr>
          <a:xfrm rot="5400000">
            <a:off x="-3537344" y="4451941"/>
            <a:ext cx="10395477" cy="1263388"/>
            <a:chOff x="0" y="0"/>
            <a:chExt cx="2737903" cy="332744"/>
          </a:xfrm>
        </p:grpSpPr>
        <p:sp>
          <p:nvSpPr>
            <p:cNvPr id="18" name="Freeform 18"/>
            <p:cNvSpPr/>
            <p:nvPr/>
          </p:nvSpPr>
          <p:spPr>
            <a:xfrm>
              <a:off x="0" y="0"/>
              <a:ext cx="2737903" cy="332744"/>
            </a:xfrm>
            <a:custGeom>
              <a:avLst/>
              <a:gdLst/>
              <a:ahLst/>
              <a:cxnLst/>
              <a:rect l="l" t="t" r="r" b="b"/>
              <a:pathLst>
                <a:path w="2737903" h="332744">
                  <a:moveTo>
                    <a:pt x="0" y="0"/>
                  </a:moveTo>
                  <a:lnTo>
                    <a:pt x="2737903" y="0"/>
                  </a:lnTo>
                  <a:lnTo>
                    <a:pt x="2737903" y="332744"/>
                  </a:lnTo>
                  <a:lnTo>
                    <a:pt x="0" y="332744"/>
                  </a:lnTo>
                  <a:close/>
                </a:path>
              </a:pathLst>
            </a:custGeom>
            <a:solidFill>
              <a:srgbClr val="1B5D0A"/>
            </a:solidFill>
          </p:spPr>
        </p:sp>
        <p:sp>
          <p:nvSpPr>
            <p:cNvPr id="19" name="TextBox 19"/>
            <p:cNvSpPr txBox="1"/>
            <p:nvPr/>
          </p:nvSpPr>
          <p:spPr>
            <a:xfrm>
              <a:off x="0" y="28575"/>
              <a:ext cx="2737903" cy="304169"/>
            </a:xfrm>
            <a:prstGeom prst="rect">
              <a:avLst/>
            </a:prstGeom>
          </p:spPr>
          <p:txBody>
            <a:bodyPr lIns="50800" tIns="50800" rIns="50800" bIns="50800" rtlCol="0" anchor="ctr"/>
            <a:lstStyle/>
            <a:p>
              <a:pPr algn="ctr">
                <a:lnSpc>
                  <a:spcPts val="2691"/>
                </a:lnSpc>
              </a:pPr>
              <a:endParaRPr/>
            </a:p>
          </p:txBody>
        </p:sp>
      </p:grpSp>
      <p:grpSp>
        <p:nvGrpSpPr>
          <p:cNvPr id="20" name="Group 20"/>
          <p:cNvGrpSpPr/>
          <p:nvPr/>
        </p:nvGrpSpPr>
        <p:grpSpPr>
          <a:xfrm>
            <a:off x="13562099" y="729331"/>
            <a:ext cx="3693845" cy="5014492"/>
            <a:chOff x="0" y="0"/>
            <a:chExt cx="939194" cy="1274980"/>
          </a:xfrm>
        </p:grpSpPr>
        <p:sp>
          <p:nvSpPr>
            <p:cNvPr id="21" name="Freeform 21"/>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4"/>
              <a:stretch>
                <a:fillRect t="-282" b="-282"/>
              </a:stretch>
            </a:blipFill>
          </p:spPr>
        </p:sp>
      </p:grpSp>
      <p:grpSp>
        <p:nvGrpSpPr>
          <p:cNvPr id="22" name="Group 22"/>
          <p:cNvGrpSpPr/>
          <p:nvPr/>
        </p:nvGrpSpPr>
        <p:grpSpPr>
          <a:xfrm>
            <a:off x="3025199" y="5140687"/>
            <a:ext cx="3256079" cy="4420213"/>
            <a:chOff x="0" y="0"/>
            <a:chExt cx="939194" cy="1274980"/>
          </a:xfrm>
        </p:grpSpPr>
        <p:sp>
          <p:nvSpPr>
            <p:cNvPr id="23" name="Freeform 23"/>
            <p:cNvSpPr/>
            <p:nvPr/>
          </p:nvSpPr>
          <p:spPr>
            <a:xfrm>
              <a:off x="0" y="0"/>
              <a:ext cx="939194" cy="1274980"/>
            </a:xfrm>
            <a:custGeom>
              <a:avLst/>
              <a:gdLst/>
              <a:ahLst/>
              <a:cxnLst/>
              <a:rect l="l" t="t" r="r" b="b"/>
              <a:pathLst>
                <a:path w="939194" h="1274980">
                  <a:moveTo>
                    <a:pt x="0" y="0"/>
                  </a:moveTo>
                  <a:lnTo>
                    <a:pt x="939194" y="0"/>
                  </a:lnTo>
                  <a:lnTo>
                    <a:pt x="939194" y="1274980"/>
                  </a:lnTo>
                  <a:lnTo>
                    <a:pt x="0" y="1274980"/>
                  </a:lnTo>
                  <a:close/>
                </a:path>
              </a:pathLst>
            </a:custGeom>
            <a:blipFill>
              <a:blip r:embed="rId5"/>
              <a:stretch>
                <a:fillRect t="-391" b="-391"/>
              </a:stretch>
            </a:blipFill>
          </p:spPr>
        </p:sp>
      </p:grpSp>
      <p:grpSp>
        <p:nvGrpSpPr>
          <p:cNvPr id="24" name="Group 24"/>
          <p:cNvGrpSpPr/>
          <p:nvPr/>
        </p:nvGrpSpPr>
        <p:grpSpPr>
          <a:xfrm>
            <a:off x="533928" y="729331"/>
            <a:ext cx="5670477" cy="3886511"/>
            <a:chOff x="0" y="0"/>
            <a:chExt cx="1860215" cy="1274980"/>
          </a:xfrm>
        </p:grpSpPr>
        <p:sp>
          <p:nvSpPr>
            <p:cNvPr id="25" name="Freeform 25"/>
            <p:cNvSpPr/>
            <p:nvPr/>
          </p:nvSpPr>
          <p:spPr>
            <a:xfrm>
              <a:off x="0" y="0"/>
              <a:ext cx="1860215" cy="1274980"/>
            </a:xfrm>
            <a:custGeom>
              <a:avLst/>
              <a:gdLst/>
              <a:ahLst/>
              <a:cxnLst/>
              <a:rect l="l" t="t" r="r" b="b"/>
              <a:pathLst>
                <a:path w="1860215" h="1274980">
                  <a:moveTo>
                    <a:pt x="0" y="0"/>
                  </a:moveTo>
                  <a:lnTo>
                    <a:pt x="1860215" y="0"/>
                  </a:lnTo>
                  <a:lnTo>
                    <a:pt x="1860215" y="1274980"/>
                  </a:lnTo>
                  <a:lnTo>
                    <a:pt x="0" y="1274980"/>
                  </a:lnTo>
                  <a:close/>
                </a:path>
              </a:pathLst>
            </a:custGeom>
            <a:blipFill>
              <a:blip r:embed="rId6"/>
              <a:stretch>
                <a:fillRect t="-4646" b="-4646"/>
              </a:stretch>
            </a:blipFill>
          </p:spPr>
        </p:sp>
      </p:grpSp>
      <p:sp>
        <p:nvSpPr>
          <p:cNvPr id="26" name="TextBox 26"/>
          <p:cNvSpPr txBox="1"/>
          <p:nvPr/>
        </p:nvSpPr>
        <p:spPr>
          <a:xfrm>
            <a:off x="7837139" y="3793173"/>
            <a:ext cx="3741385" cy="895025"/>
          </a:xfrm>
          <a:prstGeom prst="rect">
            <a:avLst/>
          </a:prstGeom>
        </p:spPr>
        <p:txBody>
          <a:bodyPr lIns="0" tIns="0" rIns="0" bIns="0" rtlCol="0" anchor="t">
            <a:spAutoFit/>
          </a:bodyPr>
          <a:lstStyle/>
          <a:p>
            <a:pPr marL="0" lvl="0" indent="0" algn="l">
              <a:lnSpc>
                <a:spcPts val="6964"/>
              </a:lnSpc>
            </a:pPr>
            <a:r>
              <a:rPr lang="en-US" sz="6331" b="1" spc="-253">
                <a:solidFill>
                  <a:srgbClr val="FFFFF4"/>
                </a:solidFill>
                <a:latin typeface="Inter Bold"/>
                <a:ea typeface="Inter Bold"/>
                <a:cs typeface="Inter Bold"/>
                <a:sym typeface="Inter Bold"/>
              </a:rPr>
              <a:t>Spotlight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1021</Words>
  <Application>Microsoft Office PowerPoint</Application>
  <PresentationFormat>Custom</PresentationFormat>
  <Paragraphs>99</Paragraphs>
  <Slides>17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Arial</vt:lpstr>
      <vt:lpstr>Calibri</vt:lpstr>
      <vt:lpstr>League Spartan</vt:lpstr>
      <vt:lpstr>Poppins</vt:lpstr>
      <vt:lpstr>Roboto</vt:lpstr>
      <vt:lpstr>Arial Unicode Bold</vt:lpstr>
      <vt:lpstr>Canva Sans Bold</vt:lpstr>
      <vt:lpstr>Inter</vt:lpstr>
      <vt:lpstr>Inter Bold</vt:lpstr>
      <vt:lpstr>Arial Unicode</vt:lpstr>
      <vt:lpstr>Open Sans</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Garuda Power CSR Impact 2023–26</dc:title>
  <cp:lastModifiedBy>Windows User</cp:lastModifiedBy>
  <cp:revision>5</cp:revision>
  <dcterms:created xsi:type="dcterms:W3CDTF">2006-08-16T00:00:00Z</dcterms:created>
  <dcterms:modified xsi:type="dcterms:W3CDTF">2026-09-14T08:07:11Z</dcterms:modified>
  <dc:identifier>DAHTwVMQphc</dc:identifier>
</cp:coreProperties>
</file>